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4" r:id="rId8"/>
    <p:sldId id="263" r:id="rId9"/>
    <p:sldId id="282" r:id="rId10"/>
    <p:sldId id="283" r:id="rId11"/>
    <p:sldId id="265" r:id="rId12"/>
    <p:sldId id="267" r:id="rId13"/>
    <p:sldId id="266" r:id="rId14"/>
    <p:sldId id="278" r:id="rId15"/>
    <p:sldId id="279" r:id="rId16"/>
    <p:sldId id="268" r:id="rId17"/>
    <p:sldId id="269" r:id="rId18"/>
    <p:sldId id="271" r:id="rId19"/>
    <p:sldId id="272" r:id="rId20"/>
    <p:sldId id="273" r:id="rId21"/>
    <p:sldId id="274" r:id="rId22"/>
    <p:sldId id="281" r:id="rId23"/>
    <p:sldId id="275" r:id="rId24"/>
    <p:sldId id="276" r:id="rId25"/>
    <p:sldId id="277"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8" autoAdjust="0"/>
  </p:normalViewPr>
  <p:slideViewPr>
    <p:cSldViewPr showGuides="1">
      <p:cViewPr>
        <p:scale>
          <a:sx n="75" d="100"/>
          <a:sy n="75" d="100"/>
        </p:scale>
        <p:origin x="-2580"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99958-3175-4E0F-9BE1-56B000DC99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ECC6F-2E38-46F4-A5E5-6C82CDE0BE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9B6E-6836-4924-8402-213F060B82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7AFBB0-7500-4273-A1E4-C5643E66FD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0317E-D7C3-409B-B90E-B9F9634B34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C0BCD6-3096-45FB-A3E8-4BD168F999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D80BC8-FAB3-4FCE-A1C3-E0896DB279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FE0AD0-55C2-4DF3-87CF-8D1C465B36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E3A04F-8BB2-4216-8638-57305160EE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62B7EB-0CAE-4987-A6B0-C824C611CF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B98B21-90CA-4D74-994C-CABC959B4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9F1161-E54C-4C1D-AB1D-E72A16A286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archenginewatch.com/2156461"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internetworldstats.com/stats.htm" TargetMode="External"/><Relationship Id="rId4" Type="http://schemas.openxmlformats.org/officeDocument/2006/relationships/hyperlink" Target="http://www.newsofdelhi.com/internet/how-many-websites-are-the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2/2f/Linkstruct2.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validator.w3.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EO-Servies-UK_16"/>
          <p:cNvPicPr>
            <a:picLocks noChangeAspect="1" noChangeArrowheads="1"/>
          </p:cNvPicPr>
          <p:nvPr/>
        </p:nvPicPr>
        <p:blipFill>
          <a:blip r:embed="rId2" cstate="print"/>
          <a:srcRect/>
          <a:stretch>
            <a:fillRect/>
          </a:stretch>
        </p:blipFill>
        <p:spPr bwMode="auto">
          <a:xfrm>
            <a:off x="5791200" y="2819400"/>
            <a:ext cx="3105150" cy="36480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470025"/>
          </a:xfrm>
        </p:spPr>
        <p:txBody>
          <a:bodyPr/>
          <a:lstStyle/>
          <a:p>
            <a:pPr eaLnBrk="1" hangingPunct="1"/>
            <a:r>
              <a:rPr lang="en-US" sz="6000" b="1" dirty="0" smtClean="0"/>
              <a:t>S.E.O.</a:t>
            </a:r>
          </a:p>
        </p:txBody>
      </p:sp>
      <p:sp>
        <p:nvSpPr>
          <p:cNvPr id="5123" name="Rectangle 3"/>
          <p:cNvSpPr>
            <a:spLocks noGrp="1" noChangeArrowheads="1"/>
          </p:cNvSpPr>
          <p:nvPr>
            <p:ph type="subTitle" idx="1"/>
          </p:nvPr>
        </p:nvSpPr>
        <p:spPr>
          <a:xfrm>
            <a:off x="1371600" y="2060575"/>
            <a:ext cx="6400800" cy="1752600"/>
          </a:xfrm>
        </p:spPr>
        <p:txBody>
          <a:bodyPr/>
          <a:lstStyle/>
          <a:p>
            <a:pPr eaLnBrk="1" hangingPunct="1"/>
            <a:r>
              <a:rPr lang="en-US" sz="4000" dirty="0" smtClean="0"/>
              <a:t>What we need to do for every site we build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Is meta-data still important?</a:t>
            </a:r>
          </a:p>
        </p:txBody>
      </p:sp>
      <p:sp>
        <p:nvSpPr>
          <p:cNvPr id="14339" name="Text Box 3"/>
          <p:cNvSpPr txBox="1">
            <a:spLocks noChangeArrowheads="1"/>
          </p:cNvSpPr>
          <p:nvPr/>
        </p:nvSpPr>
        <p:spPr bwMode="auto">
          <a:xfrm>
            <a:off x="457200" y="1676400"/>
            <a:ext cx="8305800" cy="3539430"/>
          </a:xfrm>
          <a:prstGeom prst="rect">
            <a:avLst/>
          </a:prstGeom>
          <a:noFill/>
          <a:ln w="9525">
            <a:noFill/>
            <a:miter lim="800000"/>
            <a:headEnd/>
            <a:tailEnd/>
          </a:ln>
        </p:spPr>
        <p:txBody>
          <a:bodyPr>
            <a:spAutoFit/>
          </a:bodyPr>
          <a:lstStyle/>
          <a:p>
            <a:r>
              <a:rPr lang="en-US" sz="3200" b="1" dirty="0"/>
              <a:t>Sort of. </a:t>
            </a:r>
            <a:r>
              <a:rPr lang="en-US" sz="3200" dirty="0"/>
              <a:t>Their influence declined with search engines due to spamming.  </a:t>
            </a:r>
            <a:r>
              <a:rPr lang="en-US" sz="3200" dirty="0" smtClean="0"/>
              <a:t>For Google they do not matter, however some </a:t>
            </a:r>
            <a:r>
              <a:rPr lang="en-US" sz="3200" dirty="0"/>
              <a:t>meta-data tags are still useful.  </a:t>
            </a:r>
            <a:endParaRPr lang="en-US" sz="3200" dirty="0" smtClean="0"/>
          </a:p>
          <a:p>
            <a:endParaRPr lang="en-US" sz="3200" dirty="0"/>
          </a:p>
          <a:p>
            <a:r>
              <a:rPr lang="en-US" sz="3200" dirty="0" smtClean="0"/>
              <a:t>They </a:t>
            </a:r>
            <a:r>
              <a:rPr lang="en-US" sz="3200" dirty="0"/>
              <a:t>are used by GSA, robots, </a:t>
            </a:r>
            <a:r>
              <a:rPr lang="en-US" sz="3200" dirty="0" err="1" smtClean="0"/>
              <a:t>favicons</a:t>
            </a:r>
            <a:r>
              <a:rPr lang="en-US" sz="3200" dirty="0"/>
              <a:t>, results </a:t>
            </a:r>
            <a:r>
              <a:rPr lang="en-US" sz="3200" dirty="0" smtClean="0"/>
              <a:t>descriptions</a:t>
            </a:r>
            <a:r>
              <a:rPr lang="en-US" sz="3200" dirty="0"/>
              <a:t>, DMOZ </a:t>
            </a:r>
            <a:r>
              <a:rPr lang="en-US" sz="3200" dirty="0" smtClean="0"/>
              <a:t>and </a:t>
            </a:r>
            <a:r>
              <a:rPr lang="en-US" sz="3200" dirty="0"/>
              <a:t>more…</a:t>
            </a:r>
            <a:endParaRPr lang="en-US" sz="32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http://www.supershareware.com/images/icons/007_Best_Promotion_Keyword-39793.jpg"/>
          <p:cNvPicPr>
            <a:picLocks noChangeAspect="1" noChangeArrowheads="1"/>
          </p:cNvPicPr>
          <p:nvPr/>
        </p:nvPicPr>
        <p:blipFill>
          <a:blip r:embed="rId2" cstate="print"/>
          <a:srcRect/>
          <a:stretch>
            <a:fillRect/>
          </a:stretch>
        </p:blipFill>
        <p:spPr bwMode="auto">
          <a:xfrm>
            <a:off x="6018213" y="4114800"/>
            <a:ext cx="2211387" cy="2300288"/>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smtClean="0"/>
              <a:t>What about keywords?</a:t>
            </a:r>
          </a:p>
        </p:txBody>
      </p:sp>
      <p:sp>
        <p:nvSpPr>
          <p:cNvPr id="16388" name="Text Box 3"/>
          <p:cNvSpPr txBox="1">
            <a:spLocks noChangeArrowheads="1"/>
          </p:cNvSpPr>
          <p:nvPr/>
        </p:nvSpPr>
        <p:spPr bwMode="auto">
          <a:xfrm>
            <a:off x="457200" y="1676400"/>
            <a:ext cx="8305800" cy="3540125"/>
          </a:xfrm>
          <a:prstGeom prst="rect">
            <a:avLst/>
          </a:prstGeom>
          <a:noFill/>
          <a:ln w="9525">
            <a:noFill/>
            <a:miter lim="800000"/>
            <a:headEnd/>
            <a:tailEnd/>
          </a:ln>
        </p:spPr>
        <p:txBody>
          <a:bodyPr>
            <a:spAutoFit/>
          </a:bodyPr>
          <a:lstStyle/>
          <a:p>
            <a:r>
              <a:rPr lang="en-US" sz="3200" dirty="0"/>
              <a:t>Search engines pay special attention to the key words in your </a:t>
            </a:r>
            <a:r>
              <a:rPr lang="en-US" sz="3200" dirty="0" smtClean="0"/>
              <a:t>title and headings </a:t>
            </a:r>
            <a:r>
              <a:rPr lang="en-US" sz="3200" dirty="0"/>
              <a:t>because they expect headings to include clues to the page’s main topics.  It is essential that your </a:t>
            </a:r>
            <a:r>
              <a:rPr lang="en-US" sz="3200" dirty="0" smtClean="0"/>
              <a:t>title, headlines </a:t>
            </a:r>
            <a:r>
              <a:rPr lang="en-US" sz="3200" dirty="0"/>
              <a:t>and beginning </a:t>
            </a:r>
            <a:br>
              <a:rPr lang="en-US" sz="3200" dirty="0"/>
            </a:br>
            <a:r>
              <a:rPr lang="en-US" sz="3200" dirty="0"/>
              <a:t>copy include these </a:t>
            </a:r>
          </a:p>
          <a:p>
            <a:r>
              <a:rPr lang="en-US" sz="3200" dirty="0"/>
              <a:t>keywords.</a:t>
            </a:r>
            <a:endParaRPr lang="en-US" sz="32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p:cNvGraphicFramePr>
            <a:graphicFrameLocks noChangeAspect="1"/>
          </p:cNvGraphicFramePr>
          <p:nvPr>
            <p:ph idx="1"/>
          </p:nvPr>
        </p:nvGraphicFramePr>
        <p:xfrm>
          <a:off x="6486525" y="2590800"/>
          <a:ext cx="2657475" cy="4095750"/>
        </p:xfrm>
        <a:graphic>
          <a:graphicData uri="http://schemas.openxmlformats.org/presentationml/2006/ole">
            <p:oleObj spid="_x0000_s2050" name="Image" r:id="rId3" imgW="1371603" imgH="2114958" progId="">
              <p:embed/>
            </p:oleObj>
          </a:graphicData>
        </a:graphic>
      </p:graphicFrame>
      <p:sp>
        <p:nvSpPr>
          <p:cNvPr id="2051" name="Rectangle 3"/>
          <p:cNvSpPr>
            <a:spLocks noGrp="1" noChangeArrowheads="1"/>
          </p:cNvSpPr>
          <p:nvPr>
            <p:ph type="title"/>
          </p:nvPr>
        </p:nvSpPr>
        <p:spPr/>
        <p:txBody>
          <a:bodyPr/>
          <a:lstStyle/>
          <a:p>
            <a:pPr eaLnBrk="1" hangingPunct="1"/>
            <a:r>
              <a:rPr lang="en-US" sz="4000" dirty="0" smtClean="0"/>
              <a:t>What effect does </a:t>
            </a:r>
            <a:r>
              <a:rPr lang="en-US" sz="4000" b="1" dirty="0" smtClean="0"/>
              <a:t>copy</a:t>
            </a:r>
            <a:r>
              <a:rPr lang="en-US" sz="4000" dirty="0" smtClean="0"/>
              <a:t>writing have on SEO?</a:t>
            </a:r>
          </a:p>
        </p:txBody>
      </p:sp>
      <p:sp>
        <p:nvSpPr>
          <p:cNvPr id="2052" name="Text Box 4"/>
          <p:cNvSpPr txBox="1">
            <a:spLocks noChangeArrowheads="1"/>
          </p:cNvSpPr>
          <p:nvPr/>
        </p:nvSpPr>
        <p:spPr bwMode="auto">
          <a:xfrm>
            <a:off x="228600" y="1524000"/>
            <a:ext cx="8610600" cy="5016500"/>
          </a:xfrm>
          <a:prstGeom prst="rect">
            <a:avLst/>
          </a:prstGeom>
          <a:noFill/>
          <a:ln w="9525">
            <a:noFill/>
            <a:miter lim="800000"/>
            <a:headEnd/>
            <a:tailEnd/>
          </a:ln>
        </p:spPr>
        <p:txBody>
          <a:bodyPr>
            <a:spAutoFit/>
          </a:bodyPr>
          <a:lstStyle/>
          <a:p>
            <a:r>
              <a:rPr lang="en-US" sz="3200" dirty="0"/>
              <a:t>Search Engines will read around 1000 words of </a:t>
            </a:r>
            <a:r>
              <a:rPr lang="en-US" sz="3200" b="1" dirty="0"/>
              <a:t>copy</a:t>
            </a:r>
            <a:r>
              <a:rPr lang="en-US" sz="3200" dirty="0"/>
              <a:t> on a page to see if the title, H1 and headlines match the </a:t>
            </a:r>
            <a:r>
              <a:rPr lang="en-US" sz="3200" b="1" dirty="0"/>
              <a:t>copy</a:t>
            </a:r>
            <a:r>
              <a:rPr lang="en-US" sz="3200" dirty="0"/>
              <a:t>. </a:t>
            </a:r>
            <a:br>
              <a:rPr lang="en-US" sz="3200" dirty="0"/>
            </a:br>
            <a:r>
              <a:rPr lang="en-US" sz="3200" dirty="0"/>
              <a:t>Therefore pages of </a:t>
            </a:r>
            <a:r>
              <a:rPr lang="en-US" sz="3200" b="1" dirty="0"/>
              <a:t>copy</a:t>
            </a:r>
            <a:r>
              <a:rPr lang="en-US" sz="3200" dirty="0"/>
              <a:t> should </a:t>
            </a:r>
            <a:br>
              <a:rPr lang="en-US" sz="3200" dirty="0"/>
            </a:br>
            <a:r>
              <a:rPr lang="en-US" sz="3200" dirty="0"/>
              <a:t>have no more than 1,000 words </a:t>
            </a:r>
            <a:br>
              <a:rPr lang="en-US" sz="3200" dirty="0"/>
            </a:br>
            <a:r>
              <a:rPr lang="en-US" sz="3200" dirty="0"/>
              <a:t>of </a:t>
            </a:r>
            <a:r>
              <a:rPr lang="en-US" sz="3200" b="1" dirty="0"/>
              <a:t>copy</a:t>
            </a:r>
            <a:r>
              <a:rPr lang="en-US" sz="3200" dirty="0"/>
              <a:t> per page. The keywords </a:t>
            </a:r>
            <a:br>
              <a:rPr lang="en-US" sz="3200" dirty="0"/>
            </a:br>
            <a:r>
              <a:rPr lang="en-US" sz="3200" dirty="0"/>
              <a:t>should be peppered throughout </a:t>
            </a:r>
          </a:p>
          <a:p>
            <a:r>
              <a:rPr lang="en-US" sz="3200" dirty="0"/>
              <a:t>the </a:t>
            </a:r>
            <a:r>
              <a:rPr lang="en-US" sz="3200" b="1" dirty="0"/>
              <a:t>copy</a:t>
            </a:r>
            <a:r>
              <a:rPr lang="en-US" sz="3200" dirty="0"/>
              <a:t>.</a:t>
            </a:r>
          </a:p>
          <a:p>
            <a:endParaRPr lang="en-US" sz="3200" dirty="0"/>
          </a:p>
          <a:p>
            <a:r>
              <a:rPr lang="en-US" sz="3200" dirty="0"/>
              <a:t>But not to the point of </a:t>
            </a:r>
            <a:r>
              <a:rPr lang="en-US" sz="3200" b="1" dirty="0"/>
              <a:t>copy</a:t>
            </a:r>
            <a:r>
              <a:rPr lang="en-US" sz="3200" dirty="0"/>
              <a:t> idiocy.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cstate="print"/>
          <a:srcRect/>
          <a:stretch>
            <a:fillRect/>
          </a:stretch>
        </p:blipFill>
        <p:spPr bwMode="auto">
          <a:xfrm>
            <a:off x="5181600" y="3575050"/>
            <a:ext cx="3962400" cy="3282950"/>
          </a:xfrm>
          <a:prstGeom prst="rect">
            <a:avLst/>
          </a:prstGeom>
          <a:noFill/>
          <a:ln w="9525">
            <a:noFill/>
            <a:miter lim="800000"/>
            <a:headEnd/>
            <a:tailEnd/>
          </a:ln>
        </p:spPr>
      </p:pic>
      <p:sp>
        <p:nvSpPr>
          <p:cNvPr id="17411" name="Rectangle 2"/>
          <p:cNvSpPr>
            <a:spLocks noGrp="1" noChangeArrowheads="1"/>
          </p:cNvSpPr>
          <p:nvPr>
            <p:ph type="title"/>
          </p:nvPr>
        </p:nvSpPr>
        <p:spPr>
          <a:xfrm>
            <a:off x="457200" y="152400"/>
            <a:ext cx="8229600" cy="1143000"/>
          </a:xfrm>
        </p:spPr>
        <p:txBody>
          <a:bodyPr/>
          <a:lstStyle/>
          <a:p>
            <a:pPr eaLnBrk="1" hangingPunct="1"/>
            <a:r>
              <a:rPr lang="en-US" smtClean="0"/>
              <a:t>So I should write for spiders?</a:t>
            </a:r>
          </a:p>
        </p:txBody>
      </p:sp>
      <p:sp>
        <p:nvSpPr>
          <p:cNvPr id="17412" name="Text Box 3"/>
          <p:cNvSpPr txBox="1">
            <a:spLocks noChangeArrowheads="1"/>
          </p:cNvSpPr>
          <p:nvPr/>
        </p:nvSpPr>
        <p:spPr bwMode="auto">
          <a:xfrm>
            <a:off x="304800" y="1173163"/>
            <a:ext cx="8610600" cy="4789487"/>
          </a:xfrm>
          <a:prstGeom prst="rect">
            <a:avLst/>
          </a:prstGeom>
          <a:noFill/>
          <a:ln w="9525">
            <a:noFill/>
            <a:miter lim="800000"/>
            <a:headEnd/>
            <a:tailEnd/>
          </a:ln>
        </p:spPr>
        <p:txBody>
          <a:bodyPr>
            <a:spAutoFit/>
          </a:bodyPr>
          <a:lstStyle/>
          <a:p>
            <a:r>
              <a:rPr lang="en-US" sz="2800" b="1"/>
              <a:t>No. Content is still King</a:t>
            </a:r>
            <a:r>
              <a:rPr lang="en-US" sz="2800"/>
              <a:t>. So is Elvis. Deal with it.</a:t>
            </a:r>
            <a:br>
              <a:rPr lang="en-US" sz="2800"/>
            </a:br>
            <a:r>
              <a:rPr lang="en-US" sz="2800"/>
              <a:t/>
            </a:r>
            <a:br>
              <a:rPr lang="en-US" sz="2800"/>
            </a:br>
            <a:r>
              <a:rPr lang="en-US" sz="2800"/>
              <a:t>If you have compelling copy people will link to you. If people link, spiders and engines will find you. If they find you, they will list you. If they list you the more people will find you. If more people </a:t>
            </a:r>
          </a:p>
          <a:p>
            <a:r>
              <a:rPr lang="en-US" sz="2800"/>
              <a:t>find you they will read your </a:t>
            </a:r>
            <a:br>
              <a:rPr lang="en-US" sz="2800"/>
            </a:br>
            <a:r>
              <a:rPr lang="en-US" sz="2800"/>
              <a:t>compelling copy.</a:t>
            </a:r>
            <a:br>
              <a:rPr lang="en-US" sz="2800"/>
            </a:br>
            <a:r>
              <a:rPr lang="en-US" sz="2800"/>
              <a:t/>
            </a:r>
            <a:br>
              <a:rPr lang="en-US" sz="2800"/>
            </a:br>
            <a:r>
              <a:rPr lang="en-US" sz="2800"/>
              <a:t>And the cycle repeats and </a:t>
            </a:r>
            <a:br>
              <a:rPr lang="en-US" sz="2800"/>
            </a:br>
            <a:r>
              <a:rPr lang="en-US" sz="2800"/>
              <a:t>SEO happiness ensues.</a:t>
            </a:r>
            <a:endParaRPr lang="en-US" sz="2800"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keys"/>
          <p:cNvPicPr>
            <a:picLocks noGrp="1" noChangeAspect="1" noChangeArrowheads="1"/>
          </p:cNvPicPr>
          <p:nvPr>
            <p:ph idx="1"/>
          </p:nvPr>
        </p:nvPicPr>
        <p:blipFill>
          <a:blip r:embed="rId2" cstate="print">
            <a:lum bright="20000"/>
          </a:blip>
          <a:srcRect/>
          <a:stretch>
            <a:fillRect/>
          </a:stretch>
        </p:blipFill>
        <p:spPr>
          <a:xfrm>
            <a:off x="4876800" y="3514725"/>
            <a:ext cx="3986213" cy="3114675"/>
          </a:xfrm>
        </p:spPr>
      </p:pic>
      <p:sp>
        <p:nvSpPr>
          <p:cNvPr id="18435" name="Rectangle 3"/>
          <p:cNvSpPr>
            <a:spLocks noGrp="1" noChangeArrowheads="1"/>
          </p:cNvSpPr>
          <p:nvPr>
            <p:ph type="title"/>
          </p:nvPr>
        </p:nvSpPr>
        <p:spPr/>
        <p:txBody>
          <a:bodyPr/>
          <a:lstStyle/>
          <a:p>
            <a:pPr eaLnBrk="1" hangingPunct="1"/>
            <a:r>
              <a:rPr lang="en-US" sz="4000" smtClean="0"/>
              <a:t>So how should I write?</a:t>
            </a:r>
          </a:p>
        </p:txBody>
      </p:sp>
      <p:sp>
        <p:nvSpPr>
          <p:cNvPr id="18436" name="Text Box 4"/>
          <p:cNvSpPr txBox="1">
            <a:spLocks noChangeArrowheads="1"/>
          </p:cNvSpPr>
          <p:nvPr/>
        </p:nvSpPr>
        <p:spPr bwMode="auto">
          <a:xfrm>
            <a:off x="457200" y="1524000"/>
            <a:ext cx="8001000" cy="4032250"/>
          </a:xfrm>
          <a:prstGeom prst="rect">
            <a:avLst/>
          </a:prstGeom>
          <a:noFill/>
          <a:ln w="9525">
            <a:noFill/>
            <a:miter lim="800000"/>
            <a:headEnd/>
            <a:tailEnd/>
          </a:ln>
        </p:spPr>
        <p:txBody>
          <a:bodyPr>
            <a:spAutoFit/>
          </a:bodyPr>
          <a:lstStyle/>
          <a:p>
            <a:r>
              <a:rPr lang="en-US" sz="3200"/>
              <a:t>You should choose between </a:t>
            </a:r>
            <a:r>
              <a:rPr lang="en-US" sz="3200" b="1"/>
              <a:t>4 to 6 keywords</a:t>
            </a:r>
            <a:r>
              <a:rPr lang="en-US" sz="3200"/>
              <a:t>, that you wish to be in the top 10 for on the search engines and optimize for those words. </a:t>
            </a:r>
            <a:br>
              <a:rPr lang="en-US" sz="3200"/>
            </a:br>
            <a:r>
              <a:rPr lang="en-US" sz="3200"/>
              <a:t/>
            </a:r>
            <a:br>
              <a:rPr lang="en-US" sz="3200"/>
            </a:br>
            <a:r>
              <a:rPr lang="en-US" sz="3200"/>
              <a:t>For the long-tail words and</a:t>
            </a:r>
            <a:br>
              <a:rPr lang="en-US" sz="3200"/>
            </a:br>
            <a:r>
              <a:rPr lang="en-US" sz="3200"/>
              <a:t>phrases, </a:t>
            </a:r>
            <a:r>
              <a:rPr lang="en-US" sz="3200" b="1"/>
              <a:t>utilize SEM</a:t>
            </a:r>
            <a:r>
              <a:rPr lang="en-US" sz="3200"/>
              <a:t> to </a:t>
            </a:r>
            <a:br>
              <a:rPr lang="en-US" sz="3200"/>
            </a:br>
            <a:r>
              <a:rPr lang="en-US" sz="3200"/>
              <a:t>capture those searches.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sz="4000" smtClean="0"/>
              <a:t>What is SEM?</a:t>
            </a:r>
          </a:p>
        </p:txBody>
      </p:sp>
      <p:sp>
        <p:nvSpPr>
          <p:cNvPr id="19459" name="Text Box 4"/>
          <p:cNvSpPr txBox="1">
            <a:spLocks noChangeArrowheads="1"/>
          </p:cNvSpPr>
          <p:nvPr/>
        </p:nvSpPr>
        <p:spPr bwMode="auto">
          <a:xfrm>
            <a:off x="228600" y="1524000"/>
            <a:ext cx="8610600" cy="3016250"/>
          </a:xfrm>
          <a:prstGeom prst="rect">
            <a:avLst/>
          </a:prstGeom>
          <a:noFill/>
          <a:ln w="9525">
            <a:noFill/>
            <a:miter lim="800000"/>
            <a:headEnd/>
            <a:tailEnd/>
          </a:ln>
        </p:spPr>
        <p:txBody>
          <a:bodyPr>
            <a:spAutoFit/>
          </a:bodyPr>
          <a:lstStyle/>
          <a:p>
            <a:r>
              <a:rPr lang="en-US" sz="3200"/>
              <a:t>SEM stands for </a:t>
            </a:r>
            <a:r>
              <a:rPr lang="en-US" sz="3200" b="1"/>
              <a:t>search engine marketing</a:t>
            </a:r>
            <a:r>
              <a:rPr lang="en-US" sz="3200"/>
              <a:t>.  In a nutshell it is paid search results.  For advertisers is has the added advantage of providing metrics on </a:t>
            </a:r>
          </a:p>
          <a:p>
            <a:r>
              <a:rPr lang="en-US" sz="3200"/>
              <a:t>impressions and </a:t>
            </a:r>
          </a:p>
          <a:p>
            <a:r>
              <a:rPr lang="en-US" sz="3200"/>
              <a:t>clicks.</a:t>
            </a:r>
          </a:p>
        </p:txBody>
      </p:sp>
      <p:pic>
        <p:nvPicPr>
          <p:cNvPr id="19460" name="Picture 6" descr="paod"/>
          <p:cNvPicPr>
            <a:picLocks noGrp="1" noChangeAspect="1" noChangeArrowheads="1"/>
          </p:cNvPicPr>
          <p:nvPr>
            <p:ph idx="1"/>
          </p:nvPr>
        </p:nvPicPr>
        <p:blipFill>
          <a:blip r:embed="rId2" cstate="print"/>
          <a:srcRect/>
          <a:stretch>
            <a:fillRect/>
          </a:stretch>
        </p:blipFill>
        <p:spPr>
          <a:xfrm>
            <a:off x="4343400" y="3606800"/>
            <a:ext cx="4686300" cy="3125788"/>
          </a:xfrm>
          <a:noFill/>
          <a:ln>
            <a:solidFill>
              <a:schemeClr val="tx1"/>
            </a:solidFill>
          </a:ln>
        </p:spPr>
      </p:pic>
      <p:sp>
        <p:nvSpPr>
          <p:cNvPr id="19461" name="Text Box 7"/>
          <p:cNvSpPr txBox="1">
            <a:spLocks noChangeArrowheads="1"/>
          </p:cNvSpPr>
          <p:nvPr/>
        </p:nvSpPr>
        <p:spPr bwMode="auto">
          <a:xfrm>
            <a:off x="304800" y="5000625"/>
            <a:ext cx="3581400" cy="1552575"/>
          </a:xfrm>
          <a:prstGeom prst="rect">
            <a:avLst/>
          </a:prstGeom>
          <a:noFill/>
          <a:ln w="9525">
            <a:noFill/>
            <a:miter lim="800000"/>
            <a:headEnd/>
            <a:tailEnd/>
          </a:ln>
        </p:spPr>
        <p:txBody>
          <a:bodyPr>
            <a:spAutoFit/>
          </a:bodyPr>
          <a:lstStyle/>
          <a:p>
            <a:r>
              <a:rPr lang="en-US" sz="2400" b="1">
                <a:solidFill>
                  <a:srgbClr val="FF0000"/>
                </a:solidFill>
              </a:rPr>
              <a:t>Warning:</a:t>
            </a:r>
            <a:r>
              <a:rPr lang="en-US" sz="2400"/>
              <a:t> Google has changed so that you will pay more for keywords that are superfluous.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p:cNvPicPr>
            <a:picLocks noChangeAspect="1" noChangeArrowheads="1"/>
          </p:cNvPicPr>
          <p:nvPr/>
        </p:nvPicPr>
        <p:blipFill>
          <a:blip r:embed="rId2" cstate="print"/>
          <a:srcRect/>
          <a:stretch>
            <a:fillRect/>
          </a:stretch>
        </p:blipFill>
        <p:spPr bwMode="auto">
          <a:xfrm>
            <a:off x="3505200" y="2625725"/>
            <a:ext cx="5638800" cy="4232275"/>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smtClean="0"/>
              <a:t>What else can I do? </a:t>
            </a:r>
            <a:r>
              <a:rPr lang="en-US" sz="2800" smtClean="0"/>
              <a:t>(I have no budget)</a:t>
            </a:r>
          </a:p>
        </p:txBody>
      </p:sp>
      <p:sp>
        <p:nvSpPr>
          <p:cNvPr id="20484" name="Text Box 4"/>
          <p:cNvSpPr txBox="1">
            <a:spLocks noChangeArrowheads="1"/>
          </p:cNvSpPr>
          <p:nvPr/>
        </p:nvSpPr>
        <p:spPr bwMode="auto">
          <a:xfrm>
            <a:off x="457200" y="1295400"/>
            <a:ext cx="8458200" cy="3503613"/>
          </a:xfrm>
          <a:prstGeom prst="rect">
            <a:avLst/>
          </a:prstGeom>
          <a:noFill/>
          <a:ln w="9525">
            <a:noFill/>
            <a:miter lim="800000"/>
            <a:headEnd/>
            <a:tailEnd/>
          </a:ln>
        </p:spPr>
        <p:txBody>
          <a:bodyPr>
            <a:spAutoFit/>
          </a:bodyPr>
          <a:lstStyle/>
          <a:p>
            <a:r>
              <a:rPr lang="en-US" sz="3200"/>
              <a:t>There are lots of ways you can increase the SEO of your site.  As we have seen links are good.  So how do you get more links?</a:t>
            </a:r>
            <a:br>
              <a:rPr lang="en-US" sz="3200"/>
            </a:br>
            <a:endParaRPr lang="en-US" sz="3200"/>
          </a:p>
          <a:p>
            <a:r>
              <a:rPr lang="en-US" sz="3200"/>
              <a:t>Link building, social link building </a:t>
            </a:r>
            <a:br>
              <a:rPr lang="en-US" sz="3200"/>
            </a:br>
            <a:r>
              <a:rPr lang="en-US" sz="3200"/>
              <a:t>and link baiting are all methods</a:t>
            </a:r>
            <a:br>
              <a:rPr lang="en-US" sz="3200"/>
            </a:br>
            <a:r>
              <a:rPr lang="en-US" sz="3200"/>
              <a:t>of building up SEO.</a:t>
            </a:r>
            <a:endParaRPr lang="en-US" sz="320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lego01"/>
          <p:cNvPicPr>
            <a:picLocks noChangeAspect="1" noChangeArrowheads="1"/>
          </p:cNvPicPr>
          <p:nvPr/>
        </p:nvPicPr>
        <p:blipFill>
          <a:blip r:embed="rId2" cstate="print"/>
          <a:srcRect/>
          <a:stretch>
            <a:fillRect/>
          </a:stretch>
        </p:blipFill>
        <p:spPr bwMode="auto">
          <a:xfrm>
            <a:off x="5105400" y="3733800"/>
            <a:ext cx="3810000" cy="2857500"/>
          </a:xfrm>
          <a:prstGeom prst="rect">
            <a:avLst/>
          </a:prstGeom>
          <a:noFill/>
          <a:ln w="9525">
            <a:noFill/>
            <a:miter lim="800000"/>
            <a:headEnd/>
            <a:tailEnd/>
          </a:ln>
        </p:spPr>
      </p:pic>
      <p:sp>
        <p:nvSpPr>
          <p:cNvPr id="21507" name="Rectangle 3"/>
          <p:cNvSpPr>
            <a:spLocks noGrp="1" noChangeArrowheads="1"/>
          </p:cNvSpPr>
          <p:nvPr>
            <p:ph type="title"/>
          </p:nvPr>
        </p:nvSpPr>
        <p:spPr/>
        <p:txBody>
          <a:bodyPr/>
          <a:lstStyle/>
          <a:p>
            <a:pPr eaLnBrk="1" hangingPunct="1"/>
            <a:r>
              <a:rPr lang="en-US" smtClean="0"/>
              <a:t>What is Link Building?</a:t>
            </a:r>
          </a:p>
        </p:txBody>
      </p:sp>
      <p:sp>
        <p:nvSpPr>
          <p:cNvPr id="21508" name="Text Box 4"/>
          <p:cNvSpPr txBox="1">
            <a:spLocks noChangeArrowheads="1"/>
          </p:cNvSpPr>
          <p:nvPr/>
        </p:nvSpPr>
        <p:spPr bwMode="auto">
          <a:xfrm>
            <a:off x="304800" y="1295400"/>
            <a:ext cx="8610600" cy="4965700"/>
          </a:xfrm>
          <a:prstGeom prst="rect">
            <a:avLst/>
          </a:prstGeom>
          <a:noFill/>
          <a:ln w="9525">
            <a:noFill/>
            <a:miter lim="800000"/>
            <a:headEnd/>
            <a:tailEnd/>
          </a:ln>
        </p:spPr>
        <p:txBody>
          <a:bodyPr>
            <a:spAutoFit/>
          </a:bodyPr>
          <a:lstStyle/>
          <a:p>
            <a:r>
              <a:rPr lang="en-US" sz="3200"/>
              <a:t>Link building is the process of </a:t>
            </a:r>
            <a:r>
              <a:rPr lang="en-US" sz="3200" b="1"/>
              <a:t>creating inbound links to your website</a:t>
            </a:r>
            <a:r>
              <a:rPr lang="en-US" sz="3200"/>
              <a:t>.  This can be as simple as reciprocal links, links from online articles, newsletters, directories and more.</a:t>
            </a:r>
          </a:p>
          <a:p>
            <a:endParaRPr lang="en-US" sz="3200"/>
          </a:p>
          <a:p>
            <a:r>
              <a:rPr lang="en-US" sz="3200"/>
              <a:t>The catch is quality counts, </a:t>
            </a:r>
            <a:br>
              <a:rPr lang="en-US" sz="3200"/>
            </a:br>
            <a:r>
              <a:rPr lang="en-US" sz="3200"/>
              <a:t>and counts </a:t>
            </a:r>
            <a:r>
              <a:rPr lang="en-US" sz="3200" b="1"/>
              <a:t>BIG</a:t>
            </a:r>
            <a:r>
              <a:rPr lang="en-US" sz="3200"/>
              <a:t>. The </a:t>
            </a:r>
            <a:br>
              <a:rPr lang="en-US" sz="3200"/>
            </a:br>
            <a:r>
              <a:rPr lang="en-US" sz="3200"/>
              <a:t>higher the PageRank of</a:t>
            </a:r>
            <a:br>
              <a:rPr lang="en-US" sz="3200"/>
            </a:br>
            <a:r>
              <a:rPr lang="en-US" sz="3200"/>
              <a:t>someone linking to you </a:t>
            </a:r>
            <a:br>
              <a:rPr lang="en-US" sz="3200"/>
            </a:br>
            <a:r>
              <a:rPr lang="en-US" sz="3200"/>
              <a:t>the better.</a:t>
            </a:r>
            <a:endParaRPr lang="en-US" sz="3200"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3"/>
          <p:cNvGraphicFramePr>
            <a:graphicFrameLocks noChangeAspect="1"/>
          </p:cNvGraphicFramePr>
          <p:nvPr>
            <p:ph idx="1"/>
          </p:nvPr>
        </p:nvGraphicFramePr>
        <p:xfrm>
          <a:off x="5562600" y="2941638"/>
          <a:ext cx="3005138" cy="3840162"/>
        </p:xfrm>
        <a:graphic>
          <a:graphicData uri="http://schemas.openxmlformats.org/presentationml/2006/ole">
            <p:oleObj spid="_x0000_s3074" name="Image" r:id="rId3" imgW="5155556" imgH="6590476" progId="">
              <p:embed/>
            </p:oleObj>
          </a:graphicData>
        </a:graphic>
      </p:graphicFrame>
      <p:sp>
        <p:nvSpPr>
          <p:cNvPr id="3075" name="Rectangle 2"/>
          <p:cNvSpPr>
            <a:spLocks noGrp="1" noChangeArrowheads="1"/>
          </p:cNvSpPr>
          <p:nvPr>
            <p:ph type="title"/>
          </p:nvPr>
        </p:nvSpPr>
        <p:spPr/>
        <p:txBody>
          <a:bodyPr/>
          <a:lstStyle/>
          <a:p>
            <a:pPr eaLnBrk="1" hangingPunct="1"/>
            <a:r>
              <a:rPr lang="en-US" smtClean="0"/>
              <a:t>What is Social Link Building?</a:t>
            </a:r>
          </a:p>
        </p:txBody>
      </p:sp>
      <p:sp>
        <p:nvSpPr>
          <p:cNvPr id="3076" name="Text Box 3"/>
          <p:cNvSpPr txBox="1">
            <a:spLocks noChangeArrowheads="1"/>
          </p:cNvSpPr>
          <p:nvPr/>
        </p:nvSpPr>
        <p:spPr bwMode="auto">
          <a:xfrm>
            <a:off x="304800" y="1524000"/>
            <a:ext cx="8610600" cy="4524375"/>
          </a:xfrm>
          <a:prstGeom prst="rect">
            <a:avLst/>
          </a:prstGeom>
          <a:noFill/>
          <a:ln w="9525">
            <a:noFill/>
            <a:miter lim="800000"/>
            <a:headEnd/>
            <a:tailEnd/>
          </a:ln>
        </p:spPr>
        <p:txBody>
          <a:bodyPr>
            <a:spAutoFit/>
          </a:bodyPr>
          <a:lstStyle/>
          <a:p>
            <a:r>
              <a:rPr lang="en-US" sz="3200"/>
              <a:t>Social link building is using sites such as Digg, Stumblupon, Reddit, Del.icio.us, Facebook &amp; Twitter to </a:t>
            </a:r>
            <a:r>
              <a:rPr lang="en-US" sz="3200" b="1"/>
              <a:t>allow users to share links to your website</a:t>
            </a:r>
            <a:r>
              <a:rPr lang="en-US" sz="3200"/>
              <a:t>.  </a:t>
            </a:r>
            <a:br>
              <a:rPr lang="en-US" sz="3200"/>
            </a:br>
            <a:endParaRPr lang="en-US" sz="3200"/>
          </a:p>
          <a:p>
            <a:r>
              <a:rPr lang="en-US" sz="3200"/>
              <a:t>In most of these sites </a:t>
            </a:r>
          </a:p>
          <a:p>
            <a:r>
              <a:rPr lang="en-US" sz="3200"/>
              <a:t>a record of the </a:t>
            </a:r>
          </a:p>
          <a:p>
            <a:r>
              <a:rPr lang="en-US" sz="3200"/>
              <a:t>link persists.  </a:t>
            </a:r>
            <a:br>
              <a:rPr lang="en-US" sz="3200"/>
            </a:br>
            <a:endParaRPr lang="en-US" sz="3200" i="1"/>
          </a:p>
        </p:txBody>
      </p:sp>
      <p:pic>
        <p:nvPicPr>
          <p:cNvPr id="3077" name="Picture 12" descr="spaceball"/>
          <p:cNvPicPr>
            <a:picLocks noChangeAspect="1" noChangeArrowheads="1"/>
          </p:cNvPicPr>
          <p:nvPr/>
        </p:nvPicPr>
        <p:blipFill>
          <a:blip r:embed="rId4"/>
          <a:srcRect/>
          <a:stretch>
            <a:fillRect/>
          </a:stretch>
        </p:blipFill>
        <p:spPr bwMode="auto">
          <a:xfrm>
            <a:off x="2190750" y="1047750"/>
            <a:ext cx="47625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p:cNvPicPr>
            <a:picLocks noGrp="1" noChangeAspect="1" noChangeArrowheads="1"/>
          </p:cNvPicPr>
          <p:nvPr>
            <p:ph idx="1"/>
          </p:nvPr>
        </p:nvPicPr>
        <p:blipFill>
          <a:blip r:embed="rId2" cstate="print"/>
          <a:srcRect/>
          <a:stretch>
            <a:fillRect/>
          </a:stretch>
        </p:blipFill>
        <p:spPr>
          <a:xfrm>
            <a:off x="5994400" y="2641600"/>
            <a:ext cx="3149600" cy="4216400"/>
          </a:xfrm>
          <a:noFill/>
        </p:spPr>
      </p:pic>
      <p:sp>
        <p:nvSpPr>
          <p:cNvPr id="22531" name="Rectangle 3"/>
          <p:cNvSpPr>
            <a:spLocks noGrp="1" noChangeArrowheads="1"/>
          </p:cNvSpPr>
          <p:nvPr>
            <p:ph type="title"/>
          </p:nvPr>
        </p:nvSpPr>
        <p:spPr/>
        <p:txBody>
          <a:bodyPr/>
          <a:lstStyle/>
          <a:p>
            <a:pPr eaLnBrk="1" hangingPunct="1"/>
            <a:r>
              <a:rPr lang="en-US" smtClean="0"/>
              <a:t>What is Link Baiting?</a:t>
            </a:r>
          </a:p>
        </p:txBody>
      </p:sp>
      <p:sp>
        <p:nvSpPr>
          <p:cNvPr id="22532" name="Text Box 4"/>
          <p:cNvSpPr txBox="1">
            <a:spLocks noChangeArrowheads="1"/>
          </p:cNvSpPr>
          <p:nvPr/>
        </p:nvSpPr>
        <p:spPr bwMode="auto">
          <a:xfrm>
            <a:off x="304800" y="1524000"/>
            <a:ext cx="8610600" cy="5016500"/>
          </a:xfrm>
          <a:prstGeom prst="rect">
            <a:avLst/>
          </a:prstGeom>
          <a:noFill/>
          <a:ln w="9525">
            <a:noFill/>
            <a:miter lim="800000"/>
            <a:headEnd/>
            <a:tailEnd/>
          </a:ln>
        </p:spPr>
        <p:txBody>
          <a:bodyPr>
            <a:spAutoFit/>
          </a:bodyPr>
          <a:lstStyle/>
          <a:p>
            <a:r>
              <a:rPr lang="en-US" sz="3200"/>
              <a:t>Link baiting is an SEO term used to describe </a:t>
            </a:r>
            <a:r>
              <a:rPr lang="en-US" sz="3200" b="1"/>
              <a:t>content created to generate links</a:t>
            </a:r>
            <a:r>
              <a:rPr lang="en-US" sz="3200"/>
              <a:t>.  The idea is that you create something of interest </a:t>
            </a:r>
            <a:br>
              <a:rPr lang="en-US" sz="3200"/>
            </a:br>
            <a:r>
              <a:rPr lang="en-US" sz="3200"/>
              <a:t>that people will respond to.  </a:t>
            </a:r>
            <a:br>
              <a:rPr lang="en-US" sz="3200"/>
            </a:br>
            <a:r>
              <a:rPr lang="en-US" sz="3200"/>
              <a:t/>
            </a:r>
            <a:br>
              <a:rPr lang="en-US" sz="3200"/>
            </a:br>
            <a:r>
              <a:rPr lang="en-US" sz="3200"/>
              <a:t>Examples of link bait include: </a:t>
            </a:r>
            <a:br>
              <a:rPr lang="en-US" sz="3200"/>
            </a:br>
            <a:r>
              <a:rPr lang="en-US" sz="3200"/>
              <a:t>top 10 lists, interviews, special reports, </a:t>
            </a:r>
            <a:br>
              <a:rPr lang="en-US" sz="3200"/>
            </a:br>
            <a:r>
              <a:rPr lang="en-US" sz="3200"/>
              <a:t>free tools, contests, controversy, </a:t>
            </a:r>
            <a:br>
              <a:rPr lang="en-US" sz="3200"/>
            </a:br>
            <a:r>
              <a:rPr lang="en-US" sz="3200"/>
              <a:t>compilations, contradictions,</a:t>
            </a:r>
            <a:br>
              <a:rPr lang="en-US" sz="3200"/>
            </a:br>
            <a:r>
              <a:rPr lang="en-US" sz="3200"/>
              <a:t>humour, and more…</a:t>
            </a:r>
            <a:endParaRPr lang="en-US" sz="32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seo-services"/>
          <p:cNvPicPr>
            <a:picLocks noChangeAspect="1" noChangeArrowheads="1"/>
          </p:cNvPicPr>
          <p:nvPr/>
        </p:nvPicPr>
        <p:blipFill>
          <a:blip r:embed="rId2" cstate="print"/>
          <a:srcRect/>
          <a:stretch>
            <a:fillRect/>
          </a:stretch>
        </p:blipFill>
        <p:spPr bwMode="auto">
          <a:xfrm>
            <a:off x="5029200" y="3048000"/>
            <a:ext cx="4114800" cy="3810000"/>
          </a:xfrm>
          <a:prstGeom prst="rect">
            <a:avLst/>
          </a:prstGeom>
          <a:noFill/>
          <a:ln w="9525">
            <a:noFill/>
            <a:miter lim="800000"/>
            <a:headEnd/>
            <a:tailEnd/>
          </a:ln>
        </p:spPr>
      </p:pic>
      <p:sp>
        <p:nvSpPr>
          <p:cNvPr id="6147" name="Rectangle 2"/>
          <p:cNvSpPr>
            <a:spLocks noGrp="1" noChangeArrowheads="1"/>
          </p:cNvSpPr>
          <p:nvPr>
            <p:ph type="title"/>
          </p:nvPr>
        </p:nvSpPr>
        <p:spPr/>
        <p:txBody>
          <a:bodyPr/>
          <a:lstStyle/>
          <a:p>
            <a:pPr eaLnBrk="1" hangingPunct="1"/>
            <a:r>
              <a:rPr lang="en-US" smtClean="0"/>
              <a:t>What is SEO?</a:t>
            </a:r>
          </a:p>
        </p:txBody>
      </p:sp>
      <p:sp>
        <p:nvSpPr>
          <p:cNvPr id="6148" name="Text Box 7"/>
          <p:cNvSpPr txBox="1">
            <a:spLocks noChangeArrowheads="1"/>
          </p:cNvSpPr>
          <p:nvPr/>
        </p:nvSpPr>
        <p:spPr bwMode="auto">
          <a:xfrm>
            <a:off x="457200" y="1676400"/>
            <a:ext cx="8305800" cy="3748088"/>
          </a:xfrm>
          <a:prstGeom prst="rect">
            <a:avLst/>
          </a:prstGeom>
          <a:noFill/>
          <a:ln w="9525">
            <a:noFill/>
            <a:miter lim="800000"/>
            <a:headEnd/>
            <a:tailEnd/>
          </a:ln>
        </p:spPr>
        <p:txBody>
          <a:bodyPr>
            <a:spAutoFit/>
          </a:bodyPr>
          <a:lstStyle/>
          <a:p>
            <a:pPr>
              <a:spcBef>
                <a:spcPct val="50000"/>
              </a:spcBef>
            </a:pPr>
            <a:r>
              <a:rPr lang="en-US" sz="3200"/>
              <a:t>It stands for </a:t>
            </a:r>
            <a:r>
              <a:rPr lang="en-US" sz="3200" b="1"/>
              <a:t>Search Engine Optimization</a:t>
            </a:r>
            <a:r>
              <a:rPr lang="en-US" sz="3200"/>
              <a:t> </a:t>
            </a:r>
          </a:p>
          <a:p>
            <a:pPr>
              <a:spcBef>
                <a:spcPct val="50000"/>
              </a:spcBef>
            </a:pPr>
            <a:r>
              <a:rPr lang="en-US" sz="3200"/>
              <a:t>It is the process of improving the </a:t>
            </a:r>
            <a:r>
              <a:rPr lang="en-US" sz="3200" b="1"/>
              <a:t>volume</a:t>
            </a:r>
            <a:r>
              <a:rPr lang="en-US" sz="3200"/>
              <a:t> and </a:t>
            </a:r>
            <a:r>
              <a:rPr lang="en-US" sz="3200" b="1"/>
              <a:t>quality</a:t>
            </a:r>
            <a:r>
              <a:rPr lang="en-US" sz="3200"/>
              <a:t> of traffic to a web site from search engines via "</a:t>
            </a:r>
            <a:r>
              <a:rPr lang="en-US" sz="3200" b="1"/>
              <a:t>natural</a:t>
            </a:r>
            <a:r>
              <a:rPr lang="en-US" sz="3200"/>
              <a:t>" </a:t>
            </a:r>
            <a:br>
              <a:rPr lang="en-US" sz="3200"/>
            </a:br>
            <a:r>
              <a:rPr lang="en-US" sz="3200"/>
              <a:t>("organic" or "algorithmic") </a:t>
            </a:r>
            <a:br>
              <a:rPr lang="en-US" sz="3200"/>
            </a:br>
            <a:r>
              <a:rPr lang="en-US" sz="3200"/>
              <a:t>search results for </a:t>
            </a:r>
            <a:br>
              <a:rPr lang="en-US" sz="3200"/>
            </a:br>
            <a:r>
              <a:rPr lang="en-US" sz="3200" b="1"/>
              <a:t>targeted keywords</a:t>
            </a:r>
            <a:r>
              <a:rPr lang="en-US" sz="3200"/>
              <a:t>.</a:t>
            </a:r>
          </a:p>
        </p:txBody>
      </p:sp>
      <p:sp>
        <p:nvSpPr>
          <p:cNvPr id="6149" name="Text Box 11"/>
          <p:cNvSpPr txBox="1">
            <a:spLocks noChangeArrowheads="1"/>
          </p:cNvSpPr>
          <p:nvPr/>
        </p:nvSpPr>
        <p:spPr bwMode="auto">
          <a:xfrm>
            <a:off x="228600" y="6384925"/>
            <a:ext cx="4419600" cy="244475"/>
          </a:xfrm>
          <a:prstGeom prst="rect">
            <a:avLst/>
          </a:prstGeom>
          <a:noFill/>
          <a:ln w="9525">
            <a:noFill/>
            <a:miter lim="800000"/>
            <a:headEnd/>
            <a:tailEnd/>
          </a:ln>
        </p:spPr>
        <p:txBody>
          <a:bodyPr>
            <a:spAutoFit/>
          </a:bodyPr>
          <a:lstStyle/>
          <a:p>
            <a:pPr>
              <a:spcBef>
                <a:spcPct val="50000"/>
              </a:spcBef>
            </a:pPr>
            <a:r>
              <a:rPr lang="en-US" sz="1000"/>
              <a:t>http://en.wikipedia.org/wiki/Search_engine_optimization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cstate="print"/>
          <a:srcRect/>
          <a:stretch>
            <a:fillRect/>
          </a:stretch>
        </p:blipFill>
        <p:spPr bwMode="auto">
          <a:xfrm>
            <a:off x="5029200" y="3648075"/>
            <a:ext cx="4114800" cy="3209925"/>
          </a:xfrm>
          <a:prstGeom prst="rect">
            <a:avLst/>
          </a:prstGeom>
          <a:noFill/>
          <a:ln w="9525">
            <a:noFill/>
            <a:miter lim="800000"/>
            <a:headEnd/>
            <a:tailEnd/>
          </a:ln>
        </p:spPr>
      </p:pic>
      <p:sp>
        <p:nvSpPr>
          <p:cNvPr id="23555" name="Rectangle 3"/>
          <p:cNvSpPr>
            <a:spLocks noGrp="1" noChangeArrowheads="1"/>
          </p:cNvSpPr>
          <p:nvPr>
            <p:ph type="title"/>
          </p:nvPr>
        </p:nvSpPr>
        <p:spPr/>
        <p:txBody>
          <a:bodyPr/>
          <a:lstStyle/>
          <a:p>
            <a:pPr eaLnBrk="1" hangingPunct="1"/>
            <a:r>
              <a:rPr lang="en-US" smtClean="0"/>
              <a:t>Wait, isn’t that black hat?</a:t>
            </a:r>
          </a:p>
        </p:txBody>
      </p:sp>
      <p:sp>
        <p:nvSpPr>
          <p:cNvPr id="23556" name="Text Box 4"/>
          <p:cNvSpPr txBox="1">
            <a:spLocks noChangeArrowheads="1"/>
          </p:cNvSpPr>
          <p:nvPr/>
        </p:nvSpPr>
        <p:spPr bwMode="auto">
          <a:xfrm>
            <a:off x="533400" y="1447800"/>
            <a:ext cx="8229600" cy="5016500"/>
          </a:xfrm>
          <a:prstGeom prst="rect">
            <a:avLst/>
          </a:prstGeom>
          <a:noFill/>
          <a:ln w="9525">
            <a:noFill/>
            <a:miter lim="800000"/>
            <a:headEnd/>
            <a:tailEnd/>
          </a:ln>
        </p:spPr>
        <p:txBody>
          <a:bodyPr>
            <a:spAutoFit/>
          </a:bodyPr>
          <a:lstStyle/>
          <a:p>
            <a:r>
              <a:rPr lang="en-US" sz="3200"/>
              <a:t>No.  Black hat refers to any technique used to achieve higher search rankings that is unethical.  Examples include keyword stuffing, invisible text and doorway pages.</a:t>
            </a:r>
            <a:br>
              <a:rPr lang="en-US" sz="3200"/>
            </a:br>
            <a:r>
              <a:rPr lang="en-US" sz="3200"/>
              <a:t>Stay away from black hat </a:t>
            </a:r>
            <a:br>
              <a:rPr lang="en-US" sz="3200"/>
            </a:br>
            <a:r>
              <a:rPr lang="en-US" sz="3200"/>
              <a:t>or you will get PWND!</a:t>
            </a:r>
            <a:br>
              <a:rPr lang="en-US" sz="3200"/>
            </a:br>
            <a:r>
              <a:rPr lang="en-US" sz="3200"/>
              <a:t/>
            </a:r>
            <a:br>
              <a:rPr lang="en-US" sz="3200"/>
            </a:br>
            <a:r>
              <a:rPr lang="en-US" sz="3200"/>
              <a:t>Link baiting is providing </a:t>
            </a:r>
            <a:br>
              <a:rPr lang="en-US" sz="3200"/>
            </a:br>
            <a:r>
              <a:rPr lang="en-US" sz="3200"/>
              <a:t>content people want, in an</a:t>
            </a:r>
            <a:br>
              <a:rPr lang="en-US" sz="3200"/>
            </a:br>
            <a:r>
              <a:rPr lang="en-US" sz="3200"/>
              <a:t>easily digestible form.</a:t>
            </a:r>
            <a:endParaRPr lang="en-US" sz="3200"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p:cNvPicPr>
            <a:picLocks noChangeAspect="1" noChangeArrowheads="1"/>
          </p:cNvPicPr>
          <p:nvPr/>
        </p:nvPicPr>
        <p:blipFill>
          <a:blip r:embed="rId2" cstate="print"/>
          <a:srcRect/>
          <a:stretch>
            <a:fillRect/>
          </a:stretch>
        </p:blipFill>
        <p:spPr bwMode="auto">
          <a:xfrm>
            <a:off x="4267200" y="3249613"/>
            <a:ext cx="4876800" cy="3608387"/>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eaLnBrk="1" hangingPunct="1"/>
            <a:r>
              <a:rPr lang="en-US" smtClean="0"/>
              <a:t>SEO </a:t>
            </a:r>
            <a:r>
              <a:rPr lang="en-US" b="1" u="sng" smtClean="0"/>
              <a:t>is</a:t>
            </a:r>
            <a:r>
              <a:rPr lang="en-US" smtClean="0"/>
              <a:t> part of user experience</a:t>
            </a:r>
            <a:r>
              <a:rPr lang="en-US" sz="4000" smtClean="0"/>
              <a:t> </a:t>
            </a:r>
          </a:p>
        </p:txBody>
      </p:sp>
      <p:sp>
        <p:nvSpPr>
          <p:cNvPr id="24580" name="Text Box 4"/>
          <p:cNvSpPr txBox="1">
            <a:spLocks noChangeArrowheads="1"/>
          </p:cNvSpPr>
          <p:nvPr/>
        </p:nvSpPr>
        <p:spPr bwMode="auto">
          <a:xfrm>
            <a:off x="457200" y="1447800"/>
            <a:ext cx="8305800" cy="4478338"/>
          </a:xfrm>
          <a:prstGeom prst="rect">
            <a:avLst/>
          </a:prstGeom>
          <a:noFill/>
          <a:ln w="9525">
            <a:noFill/>
            <a:miter lim="800000"/>
            <a:headEnd/>
            <a:tailEnd/>
          </a:ln>
        </p:spPr>
        <p:txBody>
          <a:bodyPr>
            <a:spAutoFit/>
          </a:bodyPr>
          <a:lstStyle/>
          <a:p>
            <a:r>
              <a:rPr lang="en-US" sz="3200" dirty="0"/>
              <a:t>Web Analysts can provide information on organic search terms people use to find your site. In turn, </a:t>
            </a:r>
            <a:r>
              <a:rPr lang="en-US" sz="3200" b="1" dirty="0"/>
              <a:t>sites should be structured around how people search</a:t>
            </a:r>
            <a:r>
              <a:rPr lang="en-US" sz="3200" dirty="0"/>
              <a:t>.  For example if your customers search for </a:t>
            </a:r>
            <a:br>
              <a:rPr lang="en-US" sz="3200" dirty="0"/>
            </a:br>
            <a:r>
              <a:rPr lang="en-US" sz="3200" dirty="0"/>
              <a:t>“sneakers”, rather than </a:t>
            </a:r>
            <a:br>
              <a:rPr lang="en-US" sz="3200" dirty="0"/>
            </a:br>
            <a:r>
              <a:rPr lang="en-US" sz="3200" dirty="0"/>
              <a:t>“running shoes” </a:t>
            </a:r>
            <a:br>
              <a:rPr lang="en-US" sz="3200" dirty="0"/>
            </a:br>
            <a:r>
              <a:rPr lang="en-US" sz="3200" dirty="0"/>
              <a:t>label that category </a:t>
            </a:r>
            <a:br>
              <a:rPr lang="en-US" sz="3200" dirty="0"/>
            </a:br>
            <a:r>
              <a:rPr lang="en-US" sz="3200" dirty="0"/>
              <a:t>accordingly. </a:t>
            </a:r>
            <a:endParaRPr lang="en-US" sz="24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smtClean="0"/>
              <a:t>What about internal search?</a:t>
            </a:r>
          </a:p>
        </p:txBody>
      </p:sp>
      <p:sp>
        <p:nvSpPr>
          <p:cNvPr id="25603" name="Text Box 4"/>
          <p:cNvSpPr txBox="1">
            <a:spLocks noChangeArrowheads="1"/>
          </p:cNvSpPr>
          <p:nvPr/>
        </p:nvSpPr>
        <p:spPr bwMode="auto">
          <a:xfrm>
            <a:off x="457200" y="1327150"/>
            <a:ext cx="8305800" cy="4770537"/>
          </a:xfrm>
          <a:prstGeom prst="rect">
            <a:avLst/>
          </a:prstGeom>
          <a:noFill/>
          <a:ln w="9525">
            <a:noFill/>
            <a:miter lim="800000"/>
            <a:headEnd/>
            <a:tailEnd/>
          </a:ln>
        </p:spPr>
        <p:txBody>
          <a:bodyPr>
            <a:spAutoFit/>
          </a:bodyPr>
          <a:lstStyle/>
          <a:p>
            <a:pPr>
              <a:spcBef>
                <a:spcPct val="50000"/>
              </a:spcBef>
            </a:pPr>
            <a:r>
              <a:rPr lang="en-US" sz="3200" dirty="0"/>
              <a:t>Our GSA enables us to control the internal search </a:t>
            </a:r>
            <a:r>
              <a:rPr lang="en-US" sz="3200" u="sng" dirty="0"/>
              <a:t>only</a:t>
            </a:r>
            <a:r>
              <a:rPr lang="en-US" sz="3200" dirty="0"/>
              <a:t>. SEO and the Search appliance are completely </a:t>
            </a:r>
            <a:r>
              <a:rPr lang="en-US" sz="3200" dirty="0" smtClean="0"/>
              <a:t>separate. We can feed the GSA content we cannot feed to public Google. </a:t>
            </a:r>
            <a:endParaRPr lang="en-US" sz="3200" dirty="0"/>
          </a:p>
          <a:p>
            <a:pPr>
              <a:spcBef>
                <a:spcPct val="50000"/>
              </a:spcBef>
            </a:pPr>
            <a:r>
              <a:rPr lang="en-US" sz="3200" dirty="0"/>
              <a:t>However, the changes </a:t>
            </a:r>
            <a:br>
              <a:rPr lang="en-US" sz="3200" dirty="0"/>
            </a:br>
            <a:r>
              <a:rPr lang="en-US" sz="3200" dirty="0" smtClean="0"/>
              <a:t>we </a:t>
            </a:r>
            <a:r>
              <a:rPr lang="en-US" sz="3200" dirty="0"/>
              <a:t>make for SEO will </a:t>
            </a:r>
            <a:r>
              <a:rPr lang="en-US" sz="3200" dirty="0" smtClean="0"/>
              <a:t/>
            </a:r>
            <a:br>
              <a:rPr lang="en-US" sz="3200" dirty="0" smtClean="0"/>
            </a:br>
            <a:r>
              <a:rPr lang="en-US" sz="3200" dirty="0" smtClean="0"/>
              <a:t>improve </a:t>
            </a:r>
            <a:r>
              <a:rPr lang="en-US" sz="3200" dirty="0"/>
              <a:t>the accuracy </a:t>
            </a:r>
            <a:r>
              <a:rPr lang="en-US" sz="3200" dirty="0" smtClean="0"/>
              <a:t/>
            </a:r>
            <a:br>
              <a:rPr lang="en-US" sz="3200" dirty="0" smtClean="0"/>
            </a:br>
            <a:r>
              <a:rPr lang="en-US" sz="3200" dirty="0" smtClean="0"/>
              <a:t>of </a:t>
            </a:r>
            <a:r>
              <a:rPr lang="en-US" sz="3200" dirty="0"/>
              <a:t>our own results.</a:t>
            </a:r>
          </a:p>
        </p:txBody>
      </p:sp>
      <p:pic>
        <p:nvPicPr>
          <p:cNvPr id="25604" name="Picture 2" descr="http://img.tomshardware.com/us/2006/04/19/google_search_appliance.jpg"/>
          <p:cNvPicPr>
            <a:picLocks noChangeAspect="1" noChangeArrowheads="1"/>
          </p:cNvPicPr>
          <p:nvPr/>
        </p:nvPicPr>
        <p:blipFill>
          <a:blip r:embed="rId2" cstate="print"/>
          <a:srcRect/>
          <a:stretch>
            <a:fillRect/>
          </a:stretch>
        </p:blipFill>
        <p:spPr bwMode="auto">
          <a:xfrm>
            <a:off x="4724400" y="4191000"/>
            <a:ext cx="3895725" cy="1539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flash"/>
          <p:cNvPicPr>
            <a:picLocks noChangeAspect="1" noChangeArrowheads="1"/>
          </p:cNvPicPr>
          <p:nvPr/>
        </p:nvPicPr>
        <p:blipFill>
          <a:blip r:embed="rId2" cstate="print"/>
          <a:srcRect/>
          <a:stretch>
            <a:fillRect/>
          </a:stretch>
        </p:blipFill>
        <p:spPr bwMode="auto">
          <a:xfrm>
            <a:off x="5867400" y="3200400"/>
            <a:ext cx="3043238" cy="3581400"/>
          </a:xfrm>
          <a:prstGeom prst="rect">
            <a:avLst/>
          </a:prstGeom>
          <a:noFill/>
          <a:ln w="9525">
            <a:noFill/>
            <a:miter lim="800000"/>
            <a:headEnd/>
            <a:tailEnd/>
          </a:ln>
        </p:spPr>
      </p:pic>
      <p:sp>
        <p:nvSpPr>
          <p:cNvPr id="26627" name="Rectangle 3"/>
          <p:cNvSpPr>
            <a:spLocks noGrp="1" noChangeArrowheads="1"/>
          </p:cNvSpPr>
          <p:nvPr>
            <p:ph type="title"/>
          </p:nvPr>
        </p:nvSpPr>
        <p:spPr/>
        <p:txBody>
          <a:bodyPr/>
          <a:lstStyle/>
          <a:p>
            <a:pPr eaLnBrk="1" hangingPunct="1"/>
            <a:r>
              <a:rPr lang="en-US" smtClean="0"/>
              <a:t>Flash and SEO?</a:t>
            </a:r>
          </a:p>
        </p:txBody>
      </p:sp>
      <p:sp>
        <p:nvSpPr>
          <p:cNvPr id="26628" name="Text Box 4"/>
          <p:cNvSpPr txBox="1">
            <a:spLocks noChangeArrowheads="1"/>
          </p:cNvSpPr>
          <p:nvPr/>
        </p:nvSpPr>
        <p:spPr bwMode="auto">
          <a:xfrm>
            <a:off x="304800" y="1524000"/>
            <a:ext cx="8610600" cy="4965700"/>
          </a:xfrm>
          <a:prstGeom prst="rect">
            <a:avLst/>
          </a:prstGeom>
          <a:noFill/>
          <a:ln w="9525">
            <a:noFill/>
            <a:miter lim="800000"/>
            <a:headEnd/>
            <a:tailEnd/>
          </a:ln>
        </p:spPr>
        <p:txBody>
          <a:bodyPr>
            <a:spAutoFit/>
          </a:bodyPr>
          <a:lstStyle/>
          <a:p>
            <a:r>
              <a:rPr lang="en-US" sz="3200"/>
              <a:t>Flash is not SEO suicide anymore.  Just take a look at Rolex.com.  It does however involve some additional work to place engine readable content in a div that gets replaced by the </a:t>
            </a:r>
            <a:br>
              <a:rPr lang="en-US" sz="3200"/>
            </a:br>
            <a:r>
              <a:rPr lang="en-US" sz="3200"/>
              <a:t>Flash content using JavaScript. </a:t>
            </a:r>
            <a:br>
              <a:rPr lang="en-US" sz="3200"/>
            </a:br>
            <a:r>
              <a:rPr lang="en-US" sz="3200"/>
              <a:t/>
            </a:r>
            <a:br>
              <a:rPr lang="en-US" sz="3200"/>
            </a:br>
            <a:r>
              <a:rPr lang="en-US" sz="3200"/>
              <a:t>This isn’t considered black hat as </a:t>
            </a:r>
            <a:br>
              <a:rPr lang="en-US" sz="3200"/>
            </a:br>
            <a:r>
              <a:rPr lang="en-US" sz="3200"/>
              <a:t>long as the content in the div </a:t>
            </a:r>
            <a:br>
              <a:rPr lang="en-US" sz="3200"/>
            </a:br>
            <a:r>
              <a:rPr lang="en-US" sz="3200"/>
              <a:t>matches the content in </a:t>
            </a:r>
            <a:br>
              <a:rPr lang="en-US" sz="3200"/>
            </a:br>
            <a:r>
              <a:rPr lang="en-US" sz="3200"/>
              <a:t>the Flash.</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the-computer-demands-a-blog"/>
          <p:cNvPicPr>
            <a:picLocks noChangeAspect="1" noChangeArrowheads="1"/>
          </p:cNvPicPr>
          <p:nvPr/>
        </p:nvPicPr>
        <p:blipFill>
          <a:blip r:embed="rId2" cstate="print"/>
          <a:srcRect/>
          <a:stretch>
            <a:fillRect/>
          </a:stretch>
        </p:blipFill>
        <p:spPr bwMode="auto">
          <a:xfrm>
            <a:off x="3886200" y="3714750"/>
            <a:ext cx="5238750" cy="3143250"/>
          </a:xfrm>
          <a:prstGeom prst="rect">
            <a:avLst/>
          </a:prstGeom>
          <a:noFill/>
          <a:ln w="9525">
            <a:noFill/>
            <a:miter lim="800000"/>
            <a:headEnd/>
            <a:tailEnd/>
          </a:ln>
        </p:spPr>
      </p:pic>
      <p:sp>
        <p:nvSpPr>
          <p:cNvPr id="27651" name="Rectangle 3"/>
          <p:cNvSpPr>
            <a:spLocks noGrp="1" noChangeArrowheads="1"/>
          </p:cNvSpPr>
          <p:nvPr>
            <p:ph type="title"/>
          </p:nvPr>
        </p:nvSpPr>
        <p:spPr/>
        <p:txBody>
          <a:bodyPr/>
          <a:lstStyle/>
          <a:p>
            <a:pPr eaLnBrk="1" hangingPunct="1"/>
            <a:r>
              <a:rPr lang="en-US" smtClean="0"/>
              <a:t>Blogs and SEO?</a:t>
            </a:r>
          </a:p>
        </p:txBody>
      </p:sp>
      <p:sp>
        <p:nvSpPr>
          <p:cNvPr id="27652" name="Text Box 4"/>
          <p:cNvSpPr txBox="1">
            <a:spLocks noChangeArrowheads="1"/>
          </p:cNvSpPr>
          <p:nvPr/>
        </p:nvSpPr>
        <p:spPr bwMode="auto">
          <a:xfrm>
            <a:off x="304800" y="1524000"/>
            <a:ext cx="8610600" cy="3990975"/>
          </a:xfrm>
          <a:prstGeom prst="rect">
            <a:avLst/>
          </a:prstGeom>
          <a:noFill/>
          <a:ln w="9525">
            <a:noFill/>
            <a:miter lim="800000"/>
            <a:headEnd/>
            <a:tailEnd/>
          </a:ln>
        </p:spPr>
        <p:txBody>
          <a:bodyPr>
            <a:spAutoFit/>
          </a:bodyPr>
          <a:lstStyle/>
          <a:p>
            <a:r>
              <a:rPr lang="en-US" sz="3200"/>
              <a:t>Blogs can be a handy tool to get your site ranked higher if you are dedicated to frequently posting on topic.  Also you can pay bloggers to write about your company or products.  </a:t>
            </a:r>
            <a:r>
              <a:rPr lang="en-US" sz="3200" b="1"/>
              <a:t>BUT</a:t>
            </a:r>
            <a:r>
              <a:rPr lang="en-US" sz="3200"/>
              <a:t> be </a:t>
            </a:r>
            <a:br>
              <a:rPr lang="en-US" sz="3200"/>
            </a:br>
            <a:r>
              <a:rPr lang="en-US" sz="3200"/>
              <a:t>honest and forthright</a:t>
            </a:r>
            <a:br>
              <a:rPr lang="en-US" sz="3200"/>
            </a:br>
            <a:r>
              <a:rPr lang="en-US" sz="3200"/>
              <a:t>about it, or you will</a:t>
            </a:r>
            <a:br>
              <a:rPr lang="en-US" sz="3200"/>
            </a:br>
            <a:r>
              <a:rPr lang="en-US" sz="3200"/>
              <a:t>get burned.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581"/>
          <p:cNvPicPr>
            <a:picLocks noChangeAspect="1" noChangeArrowheads="1"/>
          </p:cNvPicPr>
          <p:nvPr/>
        </p:nvPicPr>
        <p:blipFill>
          <a:blip r:embed="rId2" cstate="print"/>
          <a:srcRect/>
          <a:stretch>
            <a:fillRect/>
          </a:stretch>
        </p:blipFill>
        <p:spPr bwMode="auto">
          <a:xfrm>
            <a:off x="5638800" y="3429000"/>
            <a:ext cx="3305175" cy="3305175"/>
          </a:xfrm>
          <a:prstGeom prst="rect">
            <a:avLst/>
          </a:prstGeom>
          <a:noFill/>
          <a:ln w="9525">
            <a:noFill/>
            <a:miter lim="800000"/>
            <a:headEnd/>
            <a:tailEnd/>
          </a:ln>
        </p:spPr>
      </p:pic>
      <p:sp>
        <p:nvSpPr>
          <p:cNvPr id="28675" name="Rectangle 3"/>
          <p:cNvSpPr>
            <a:spLocks noGrp="1" noChangeArrowheads="1"/>
          </p:cNvSpPr>
          <p:nvPr>
            <p:ph type="title"/>
          </p:nvPr>
        </p:nvSpPr>
        <p:spPr/>
        <p:txBody>
          <a:bodyPr/>
          <a:lstStyle/>
          <a:p>
            <a:pPr eaLnBrk="1" hangingPunct="1"/>
            <a:r>
              <a:rPr lang="en-US" smtClean="0"/>
              <a:t>Analytics and SEO?</a:t>
            </a:r>
          </a:p>
        </p:txBody>
      </p:sp>
      <p:sp>
        <p:nvSpPr>
          <p:cNvPr id="28676" name="Text Box 4"/>
          <p:cNvSpPr txBox="1">
            <a:spLocks noChangeArrowheads="1"/>
          </p:cNvSpPr>
          <p:nvPr/>
        </p:nvSpPr>
        <p:spPr bwMode="auto">
          <a:xfrm>
            <a:off x="304800" y="1524000"/>
            <a:ext cx="8610600" cy="4524375"/>
          </a:xfrm>
          <a:prstGeom prst="rect">
            <a:avLst/>
          </a:prstGeom>
          <a:noFill/>
          <a:ln w="9525">
            <a:noFill/>
            <a:miter lim="800000"/>
            <a:headEnd/>
            <a:tailEnd/>
          </a:ln>
        </p:spPr>
        <p:txBody>
          <a:bodyPr>
            <a:spAutoFit/>
          </a:bodyPr>
          <a:lstStyle/>
          <a:p>
            <a:r>
              <a:rPr lang="en-US" sz="3200"/>
              <a:t>Web Analytics is measuring and assessment of website traffic and user experience in order to understand and improve the website.  </a:t>
            </a:r>
            <a:br>
              <a:rPr lang="en-US" sz="3200"/>
            </a:br>
            <a:r>
              <a:rPr lang="en-US" sz="3200"/>
              <a:t/>
            </a:r>
            <a:br>
              <a:rPr lang="en-US" sz="3200"/>
            </a:br>
            <a:r>
              <a:rPr lang="en-US" sz="3200"/>
              <a:t>For SEO that means improving </a:t>
            </a:r>
          </a:p>
          <a:p>
            <a:r>
              <a:rPr lang="en-US" sz="3200"/>
              <a:t>search ranking and using </a:t>
            </a:r>
            <a:br>
              <a:rPr lang="en-US" sz="3200"/>
            </a:br>
            <a:r>
              <a:rPr lang="en-US" sz="3200"/>
              <a:t>analytics to tell us how effective </a:t>
            </a:r>
            <a:br>
              <a:rPr lang="en-US" sz="3200"/>
            </a:br>
            <a:r>
              <a:rPr lang="en-US" sz="3200"/>
              <a:t>we are at it. They are a </a:t>
            </a:r>
            <a:br>
              <a:rPr lang="en-US" sz="3200"/>
            </a:br>
            <a:r>
              <a:rPr lang="en-US" sz="3200"/>
              <a:t>marriage made in heaven.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pPr eaLnBrk="1" hangingPunct="1"/>
            <a:r>
              <a:rPr lang="en-US" smtClean="0"/>
              <a:t>Questions?</a:t>
            </a:r>
          </a:p>
        </p:txBody>
      </p:sp>
      <p:pic>
        <p:nvPicPr>
          <p:cNvPr id="29699" name="Picture 2" descr="Questions"/>
          <p:cNvPicPr>
            <a:picLocks noChangeAspect="1" noChangeArrowheads="1"/>
          </p:cNvPicPr>
          <p:nvPr/>
        </p:nvPicPr>
        <p:blipFill>
          <a:blip r:embed="rId2" cstate="print"/>
          <a:srcRect/>
          <a:stretch>
            <a:fillRect/>
          </a:stretch>
        </p:blipFill>
        <p:spPr bwMode="auto">
          <a:xfrm>
            <a:off x="3143250" y="1828800"/>
            <a:ext cx="285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mtClean="0"/>
              <a:t>In English please?</a:t>
            </a:r>
          </a:p>
        </p:txBody>
      </p:sp>
      <p:sp>
        <p:nvSpPr>
          <p:cNvPr id="7171" name="Text Box 4"/>
          <p:cNvSpPr txBox="1">
            <a:spLocks noChangeArrowheads="1"/>
          </p:cNvSpPr>
          <p:nvPr/>
        </p:nvSpPr>
        <p:spPr bwMode="auto">
          <a:xfrm>
            <a:off x="457200" y="1327150"/>
            <a:ext cx="8305800" cy="4605338"/>
          </a:xfrm>
          <a:prstGeom prst="rect">
            <a:avLst/>
          </a:prstGeom>
          <a:noFill/>
          <a:ln w="9525">
            <a:noFill/>
            <a:miter lim="800000"/>
            <a:headEnd/>
            <a:tailEnd/>
          </a:ln>
        </p:spPr>
        <p:txBody>
          <a:bodyPr>
            <a:spAutoFit/>
          </a:bodyPr>
          <a:lstStyle/>
          <a:p>
            <a:pPr>
              <a:spcBef>
                <a:spcPct val="50000"/>
              </a:spcBef>
            </a:pPr>
            <a:r>
              <a:rPr lang="en-US" sz="3200"/>
              <a:t>In essence it is about improving the position of your site on a Search Engine Results Page (SERP) in response to a keyword query.</a:t>
            </a:r>
            <a:br>
              <a:rPr lang="en-US" sz="3200"/>
            </a:br>
            <a:endParaRPr lang="en-US" sz="3200"/>
          </a:p>
          <a:p>
            <a:pPr>
              <a:spcBef>
                <a:spcPct val="50000"/>
              </a:spcBef>
            </a:pPr>
            <a:endParaRPr lang="en-US" sz="3200"/>
          </a:p>
          <a:p>
            <a:pPr>
              <a:spcBef>
                <a:spcPct val="50000"/>
              </a:spcBef>
            </a:pPr>
            <a:r>
              <a:rPr lang="en-US" sz="1600"/>
              <a:t>The earliest known use of the </a:t>
            </a:r>
            <a:br>
              <a:rPr lang="en-US" sz="1600"/>
            </a:br>
            <a:r>
              <a:rPr lang="en-US" sz="1600"/>
              <a:t>phrase "search engine </a:t>
            </a:r>
            <a:br>
              <a:rPr lang="en-US" sz="1600"/>
            </a:br>
            <a:r>
              <a:rPr lang="en-US" sz="1600"/>
              <a:t>optimization" was a spam </a:t>
            </a:r>
            <a:br>
              <a:rPr lang="en-US" sz="1600"/>
            </a:br>
            <a:r>
              <a:rPr lang="en-US" sz="1600"/>
              <a:t>message posted on Usenet </a:t>
            </a:r>
            <a:br>
              <a:rPr lang="en-US" sz="1600"/>
            </a:br>
            <a:r>
              <a:rPr lang="en-US" sz="1600"/>
              <a:t>on July 26, 1997</a:t>
            </a:r>
            <a:r>
              <a:rPr lang="en-US" sz="1400"/>
              <a:t> </a:t>
            </a:r>
          </a:p>
        </p:txBody>
      </p:sp>
      <p:pic>
        <p:nvPicPr>
          <p:cNvPr id="7172" name="Picture 10" descr="organic"/>
          <p:cNvPicPr>
            <a:picLocks noChangeAspect="1" noChangeArrowheads="1"/>
          </p:cNvPicPr>
          <p:nvPr/>
        </p:nvPicPr>
        <p:blipFill>
          <a:blip r:embed="rId2" cstate="print"/>
          <a:srcRect/>
          <a:stretch>
            <a:fillRect/>
          </a:stretch>
        </p:blipFill>
        <p:spPr bwMode="auto">
          <a:xfrm>
            <a:off x="3962400" y="3003550"/>
            <a:ext cx="4953000" cy="35290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Search-Engine-Marketing"/>
          <p:cNvPicPr>
            <a:picLocks noChangeAspect="1" noChangeArrowheads="1"/>
          </p:cNvPicPr>
          <p:nvPr/>
        </p:nvPicPr>
        <p:blipFill>
          <a:blip r:embed="rId2" cstate="print"/>
          <a:srcRect/>
          <a:stretch>
            <a:fillRect/>
          </a:stretch>
        </p:blipFill>
        <p:spPr bwMode="auto">
          <a:xfrm>
            <a:off x="5791200" y="3200400"/>
            <a:ext cx="3152775" cy="3219450"/>
          </a:xfrm>
          <a:prstGeom prst="rect">
            <a:avLst/>
          </a:prstGeom>
          <a:noFill/>
          <a:ln w="9525">
            <a:noFill/>
            <a:miter lim="800000"/>
            <a:headEnd/>
            <a:tailEnd/>
          </a:ln>
        </p:spPr>
      </p:pic>
      <p:sp>
        <p:nvSpPr>
          <p:cNvPr id="8195" name="Rectangle 3"/>
          <p:cNvSpPr>
            <a:spLocks noGrp="1" noChangeArrowheads="1"/>
          </p:cNvSpPr>
          <p:nvPr>
            <p:ph type="title"/>
          </p:nvPr>
        </p:nvSpPr>
        <p:spPr/>
        <p:txBody>
          <a:bodyPr/>
          <a:lstStyle/>
          <a:p>
            <a:pPr eaLnBrk="1" hangingPunct="1"/>
            <a:r>
              <a:rPr lang="en-US" smtClean="0"/>
              <a:t>Why is it important?</a:t>
            </a:r>
          </a:p>
        </p:txBody>
      </p:sp>
      <p:sp>
        <p:nvSpPr>
          <p:cNvPr id="8196" name="Text Box 4"/>
          <p:cNvSpPr txBox="1">
            <a:spLocks noChangeArrowheads="1"/>
          </p:cNvSpPr>
          <p:nvPr/>
        </p:nvSpPr>
        <p:spPr bwMode="auto">
          <a:xfrm>
            <a:off x="457200" y="1676400"/>
            <a:ext cx="8305800" cy="457200"/>
          </a:xfrm>
          <a:prstGeom prst="rect">
            <a:avLst/>
          </a:prstGeom>
          <a:noFill/>
          <a:ln w="9525">
            <a:noFill/>
            <a:miter lim="800000"/>
            <a:headEnd/>
            <a:tailEnd/>
          </a:ln>
        </p:spPr>
        <p:txBody>
          <a:bodyPr>
            <a:spAutoFit/>
          </a:bodyPr>
          <a:lstStyle/>
          <a:p>
            <a:endParaRPr lang="en-US" sz="2400"/>
          </a:p>
        </p:txBody>
      </p:sp>
      <p:sp>
        <p:nvSpPr>
          <p:cNvPr id="8197" name="Text Box 5"/>
          <p:cNvSpPr txBox="1">
            <a:spLocks noChangeArrowheads="1"/>
          </p:cNvSpPr>
          <p:nvPr/>
        </p:nvSpPr>
        <p:spPr bwMode="auto">
          <a:xfrm>
            <a:off x="152400" y="5562600"/>
            <a:ext cx="4419600" cy="862013"/>
          </a:xfrm>
          <a:prstGeom prst="rect">
            <a:avLst/>
          </a:prstGeom>
          <a:noFill/>
          <a:ln w="9525">
            <a:noFill/>
            <a:miter lim="800000"/>
            <a:headEnd/>
            <a:tailEnd/>
          </a:ln>
        </p:spPr>
        <p:txBody>
          <a:bodyPr>
            <a:spAutoFit/>
          </a:bodyPr>
          <a:lstStyle/>
          <a:p>
            <a:pPr>
              <a:spcBef>
                <a:spcPct val="50000"/>
              </a:spcBef>
            </a:pPr>
            <a:r>
              <a:rPr lang="en-US" sz="1000">
                <a:hlinkClick r:id="rId3"/>
              </a:rPr>
              <a:t>http://searchenginewatch.com/2156461</a:t>
            </a:r>
            <a:r>
              <a:rPr lang="en-US" sz="1000"/>
              <a:t/>
            </a:r>
            <a:br>
              <a:rPr lang="en-US" sz="1000"/>
            </a:br>
            <a:r>
              <a:rPr lang="en-US" sz="1000"/>
              <a:t/>
            </a:r>
            <a:br>
              <a:rPr lang="en-US" sz="1000"/>
            </a:br>
            <a:r>
              <a:rPr lang="en-US" sz="1000">
                <a:hlinkClick r:id="rId4"/>
              </a:rPr>
              <a:t> http://www.newsofdelhi.com/internet/how-many-websites-are-there </a:t>
            </a:r>
            <a:r>
              <a:rPr lang="en-US" sz="1000"/>
              <a:t/>
            </a:r>
            <a:br>
              <a:rPr lang="en-US" sz="1000"/>
            </a:br>
            <a:r>
              <a:rPr lang="en-US" sz="1000"/>
              <a:t/>
            </a:r>
            <a:br>
              <a:rPr lang="en-US" sz="1000"/>
            </a:br>
            <a:r>
              <a:rPr lang="en-US" sz="1000">
                <a:hlinkClick r:id="rId5"/>
              </a:rPr>
              <a:t> http://www.internetworldstats.com/stats.htm</a:t>
            </a:r>
            <a:endParaRPr lang="en-US" sz="1000"/>
          </a:p>
        </p:txBody>
      </p:sp>
      <p:sp>
        <p:nvSpPr>
          <p:cNvPr id="8198" name="Text Box 6"/>
          <p:cNvSpPr txBox="1">
            <a:spLocks noChangeArrowheads="1"/>
          </p:cNvSpPr>
          <p:nvPr/>
        </p:nvSpPr>
        <p:spPr bwMode="auto">
          <a:xfrm>
            <a:off x="457200" y="1524000"/>
            <a:ext cx="8305800" cy="3292475"/>
          </a:xfrm>
          <a:prstGeom prst="rect">
            <a:avLst/>
          </a:prstGeom>
          <a:noFill/>
          <a:ln w="9525">
            <a:noFill/>
            <a:miter lim="800000"/>
            <a:headEnd/>
            <a:tailEnd/>
          </a:ln>
        </p:spPr>
        <p:txBody>
          <a:bodyPr>
            <a:spAutoFit/>
          </a:bodyPr>
          <a:lstStyle/>
          <a:p>
            <a:pPr>
              <a:spcBef>
                <a:spcPct val="50000"/>
              </a:spcBef>
            </a:pPr>
            <a:r>
              <a:rPr lang="en-US" sz="3200"/>
              <a:t>Google does </a:t>
            </a:r>
            <a:r>
              <a:rPr lang="en-US" sz="3200" b="1"/>
              <a:t>91,000,000 </a:t>
            </a:r>
            <a:r>
              <a:rPr lang="en-US" sz="3200"/>
              <a:t>searches a day.  </a:t>
            </a:r>
            <a:br>
              <a:rPr lang="en-US" sz="3200"/>
            </a:br>
            <a:r>
              <a:rPr lang="en-US" sz="3200"/>
              <a:t>There are </a:t>
            </a:r>
            <a:r>
              <a:rPr lang="en-US" sz="3200" b="1"/>
              <a:t>266,848,493 </a:t>
            </a:r>
            <a:r>
              <a:rPr lang="en-US" sz="3200"/>
              <a:t>unique websites.  </a:t>
            </a:r>
            <a:br>
              <a:rPr lang="en-US" sz="3200"/>
            </a:br>
            <a:r>
              <a:rPr lang="en-US" sz="3200"/>
              <a:t>There are </a:t>
            </a:r>
            <a:r>
              <a:rPr lang="en-US" sz="3200" b="1"/>
              <a:t>2,095,006,005 </a:t>
            </a:r>
            <a:r>
              <a:rPr lang="en-US" sz="3200"/>
              <a:t>internet users.</a:t>
            </a:r>
          </a:p>
          <a:p>
            <a:pPr>
              <a:spcBef>
                <a:spcPct val="50000"/>
              </a:spcBef>
            </a:pPr>
            <a:r>
              <a:rPr lang="en-US" sz="3200" b="1" i="1"/>
              <a:t/>
            </a:r>
            <a:br>
              <a:rPr lang="en-US" sz="3200" b="1" i="1"/>
            </a:br>
            <a:r>
              <a:rPr lang="en-US" sz="3200" b="1" i="1"/>
              <a:t>How is our audience</a:t>
            </a:r>
            <a:br>
              <a:rPr lang="en-US" sz="3200" b="1" i="1"/>
            </a:br>
            <a:r>
              <a:rPr lang="en-US" sz="3200" b="1" i="1"/>
              <a:t>going to find 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p:txBody>
          <a:bodyPr/>
          <a:lstStyle/>
          <a:p>
            <a:pPr eaLnBrk="1" hangingPunct="1"/>
            <a:r>
              <a:rPr lang="en-US" smtClean="0"/>
              <a:t>What is PageRank?</a:t>
            </a:r>
          </a:p>
        </p:txBody>
      </p:sp>
      <p:sp>
        <p:nvSpPr>
          <p:cNvPr id="11267" name="Text Box 4"/>
          <p:cNvSpPr txBox="1">
            <a:spLocks noChangeArrowheads="1"/>
          </p:cNvSpPr>
          <p:nvPr/>
        </p:nvSpPr>
        <p:spPr bwMode="auto">
          <a:xfrm>
            <a:off x="457200" y="1676400"/>
            <a:ext cx="8305800" cy="4478338"/>
          </a:xfrm>
          <a:prstGeom prst="rect">
            <a:avLst/>
          </a:prstGeom>
          <a:noFill/>
          <a:ln w="9525">
            <a:noFill/>
            <a:miter lim="800000"/>
            <a:headEnd/>
            <a:tailEnd/>
          </a:ln>
        </p:spPr>
        <p:txBody>
          <a:bodyPr>
            <a:spAutoFit/>
          </a:bodyPr>
          <a:lstStyle/>
          <a:p>
            <a:r>
              <a:rPr lang="en-US" sz="3200"/>
              <a:t>PageRank is a link analysis that assigns a numerical weight to each page. It is Google’s weighting of the importance </a:t>
            </a:r>
            <a:br>
              <a:rPr lang="en-US" sz="3200"/>
            </a:br>
            <a:r>
              <a:rPr lang="en-US" sz="3200"/>
              <a:t>of the page.</a:t>
            </a:r>
            <a:br>
              <a:rPr lang="en-US" sz="3200"/>
            </a:br>
            <a:r>
              <a:rPr lang="en-US" sz="3200"/>
              <a:t/>
            </a:r>
            <a:br>
              <a:rPr lang="en-US" sz="3200"/>
            </a:br>
            <a:r>
              <a:rPr lang="en-US" sz="3200" b="1" i="1"/>
              <a:t>Page</a:t>
            </a:r>
            <a:r>
              <a:rPr lang="en-US" sz="3200"/>
              <a:t>Rank is named after </a:t>
            </a:r>
            <a:br>
              <a:rPr lang="en-US" sz="3200"/>
            </a:br>
            <a:r>
              <a:rPr lang="en-US" sz="3200"/>
              <a:t>Larry </a:t>
            </a:r>
            <a:r>
              <a:rPr lang="en-US" sz="3200" b="1" i="1"/>
              <a:t>Page</a:t>
            </a:r>
            <a:r>
              <a:rPr lang="en-US" sz="3200" i="1"/>
              <a:t> </a:t>
            </a:r>
            <a:r>
              <a:rPr lang="en-US" sz="3200"/>
              <a:t>one of the </a:t>
            </a:r>
          </a:p>
          <a:p>
            <a:r>
              <a:rPr lang="en-US" sz="3200"/>
              <a:t>founders of Google.</a:t>
            </a:r>
          </a:p>
          <a:p>
            <a:endParaRPr lang="en-US" sz="3200"/>
          </a:p>
        </p:txBody>
      </p:sp>
      <p:sp>
        <p:nvSpPr>
          <p:cNvPr id="11268" name="Text Box 5"/>
          <p:cNvSpPr txBox="1">
            <a:spLocks noChangeArrowheads="1"/>
          </p:cNvSpPr>
          <p:nvPr/>
        </p:nvSpPr>
        <p:spPr bwMode="auto">
          <a:xfrm>
            <a:off x="228600" y="6384925"/>
            <a:ext cx="4419600" cy="244475"/>
          </a:xfrm>
          <a:prstGeom prst="rect">
            <a:avLst/>
          </a:prstGeom>
          <a:noFill/>
          <a:ln w="9525">
            <a:noFill/>
            <a:miter lim="800000"/>
            <a:headEnd/>
            <a:tailEnd/>
          </a:ln>
        </p:spPr>
        <p:txBody>
          <a:bodyPr>
            <a:spAutoFit/>
          </a:bodyPr>
          <a:lstStyle/>
          <a:p>
            <a:pPr>
              <a:spcBef>
                <a:spcPct val="50000"/>
              </a:spcBef>
            </a:pPr>
            <a:r>
              <a:rPr lang="en-US" sz="1000"/>
              <a:t>http://en.wikipedia.org/wiki/pagerank</a:t>
            </a:r>
          </a:p>
        </p:txBody>
      </p:sp>
      <p:pic>
        <p:nvPicPr>
          <p:cNvPr id="11269" name="Picture 7" descr="Image:Linkstruct2.svg">
            <a:hlinkClick r:id="rId2"/>
          </p:cNvPr>
          <p:cNvPicPr>
            <a:picLocks noChangeAspect="1" noChangeArrowheads="1"/>
          </p:cNvPicPr>
          <p:nvPr/>
        </p:nvPicPr>
        <p:blipFill>
          <a:blip r:embed="rId3" cstate="print"/>
          <a:srcRect/>
          <a:stretch>
            <a:fillRect/>
          </a:stretch>
        </p:blipFill>
        <p:spPr bwMode="auto">
          <a:xfrm>
            <a:off x="5305425" y="3336925"/>
            <a:ext cx="3686175"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SEO-Servies-UK_16"/>
          <p:cNvPicPr>
            <a:picLocks noChangeAspect="1" noChangeArrowheads="1"/>
          </p:cNvPicPr>
          <p:nvPr/>
        </p:nvPicPr>
        <p:blipFill>
          <a:blip r:embed="rId2" cstate="print"/>
          <a:srcRect/>
          <a:stretch>
            <a:fillRect/>
          </a:stretch>
        </p:blipFill>
        <p:spPr bwMode="auto">
          <a:xfrm>
            <a:off x="5791200" y="2819400"/>
            <a:ext cx="3105150" cy="3648075"/>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smtClean="0"/>
              <a:t>How does it work?</a:t>
            </a:r>
          </a:p>
        </p:txBody>
      </p:sp>
      <p:sp>
        <p:nvSpPr>
          <p:cNvPr id="10244" name="Text Box 4"/>
          <p:cNvSpPr txBox="1">
            <a:spLocks noChangeArrowheads="1"/>
          </p:cNvSpPr>
          <p:nvPr/>
        </p:nvSpPr>
        <p:spPr bwMode="auto">
          <a:xfrm>
            <a:off x="457200" y="1676400"/>
            <a:ext cx="8305800" cy="4478338"/>
          </a:xfrm>
          <a:prstGeom prst="rect">
            <a:avLst/>
          </a:prstGeom>
          <a:noFill/>
          <a:ln w="9525">
            <a:noFill/>
            <a:miter lim="800000"/>
            <a:headEnd/>
            <a:tailEnd/>
          </a:ln>
        </p:spPr>
        <p:txBody>
          <a:bodyPr>
            <a:spAutoFit/>
          </a:bodyPr>
          <a:lstStyle/>
          <a:p>
            <a:r>
              <a:rPr lang="en-US" sz="3200"/>
              <a:t>A search engine spider “crawls” your site and indexes the information on the pages.  The page is then assessed for it’s authority on the subject.  The higher the authority,</a:t>
            </a:r>
          </a:p>
          <a:p>
            <a:r>
              <a:rPr lang="en-US" sz="3200"/>
              <a:t>The higher you are in the results.</a:t>
            </a:r>
            <a:br>
              <a:rPr lang="en-US" sz="3200"/>
            </a:br>
            <a:r>
              <a:rPr lang="en-US" sz="3200"/>
              <a:t/>
            </a:r>
            <a:br>
              <a:rPr lang="en-US" sz="3200"/>
            </a:br>
            <a:r>
              <a:rPr lang="en-US" sz="3200"/>
              <a:t>The more people link to you</a:t>
            </a:r>
            <a:br>
              <a:rPr lang="en-US" sz="3200"/>
            </a:br>
            <a:r>
              <a:rPr lang="en-US" sz="3200"/>
              <a:t>the higher authority you are.</a:t>
            </a:r>
          </a:p>
          <a:p>
            <a:endParaRPr 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Is that it, just get more links?</a:t>
            </a:r>
          </a:p>
        </p:txBody>
      </p:sp>
      <p:sp>
        <p:nvSpPr>
          <p:cNvPr id="1028" name="Text Box 3"/>
          <p:cNvSpPr txBox="1">
            <a:spLocks noChangeArrowheads="1"/>
          </p:cNvSpPr>
          <p:nvPr/>
        </p:nvSpPr>
        <p:spPr bwMode="auto">
          <a:xfrm>
            <a:off x="457200" y="1676400"/>
            <a:ext cx="8305800" cy="3503613"/>
          </a:xfrm>
          <a:prstGeom prst="rect">
            <a:avLst/>
          </a:prstGeom>
          <a:noFill/>
          <a:ln w="9525">
            <a:noFill/>
            <a:miter lim="800000"/>
            <a:headEnd/>
            <a:tailEnd/>
          </a:ln>
        </p:spPr>
        <p:txBody>
          <a:bodyPr>
            <a:spAutoFit/>
          </a:bodyPr>
          <a:lstStyle/>
          <a:p>
            <a:r>
              <a:rPr lang="en-US" sz="3200" b="1"/>
              <a:t>No!</a:t>
            </a:r>
            <a:r>
              <a:rPr lang="en-US" sz="3200"/>
              <a:t>  Many more things come into the calculation of results.  The page formatting, scripting, &amp; keyword density all come into play.  That is why SEO is everyone’s responsibility, not just developers’.</a:t>
            </a:r>
          </a:p>
          <a:p>
            <a:endParaRPr lang="en-US" sz="3200"/>
          </a:p>
          <a:p>
            <a:endParaRPr lang="en-US" sz="3200" i="1"/>
          </a:p>
        </p:txBody>
      </p:sp>
      <p:graphicFrame>
        <p:nvGraphicFramePr>
          <p:cNvPr id="1026" name="Object 1024"/>
          <p:cNvGraphicFramePr>
            <a:graphicFrameLocks noChangeAspect="1"/>
          </p:cNvGraphicFramePr>
          <p:nvPr>
            <p:ph idx="1"/>
          </p:nvPr>
        </p:nvGraphicFramePr>
        <p:xfrm>
          <a:off x="914400" y="4191000"/>
          <a:ext cx="8229600" cy="2330450"/>
        </p:xfrm>
        <a:graphic>
          <a:graphicData uri="http://schemas.openxmlformats.org/presentationml/2006/ole">
            <p:oleObj spid="_x0000_s1026" name="Image" r:id="rId3" imgW="12647619" imgH="3580952"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p:cNvPicPr>
            <a:picLocks noChangeAspect="1" noChangeArrowheads="1"/>
          </p:cNvPicPr>
          <p:nvPr/>
        </p:nvPicPr>
        <p:blipFill>
          <a:blip r:embed="rId2" cstate="print"/>
          <a:srcRect/>
          <a:stretch>
            <a:fillRect/>
          </a:stretch>
        </p:blipFill>
        <p:spPr bwMode="auto">
          <a:xfrm>
            <a:off x="5592763" y="3136900"/>
            <a:ext cx="3348037" cy="3721100"/>
          </a:xfrm>
          <a:prstGeom prst="rect">
            <a:avLst/>
          </a:prstGeom>
          <a:noFill/>
          <a:ln w="9525">
            <a:noFill/>
            <a:miter lim="800000"/>
            <a:headEnd/>
            <a:tailEnd/>
          </a:ln>
        </p:spPr>
      </p:pic>
      <p:sp>
        <p:nvSpPr>
          <p:cNvPr id="12291" name="Rectangle 2"/>
          <p:cNvSpPr>
            <a:spLocks noGrp="1" noChangeArrowheads="1"/>
          </p:cNvSpPr>
          <p:nvPr>
            <p:ph type="title"/>
          </p:nvPr>
        </p:nvSpPr>
        <p:spPr/>
        <p:txBody>
          <a:bodyPr/>
          <a:lstStyle/>
          <a:p>
            <a:pPr eaLnBrk="1" hangingPunct="1"/>
            <a:r>
              <a:rPr lang="en-US" sz="4000" smtClean="0"/>
              <a:t>What do you mean by formatting?</a:t>
            </a:r>
          </a:p>
        </p:txBody>
      </p:sp>
      <p:sp>
        <p:nvSpPr>
          <p:cNvPr id="12292" name="Text Box 3"/>
          <p:cNvSpPr txBox="1">
            <a:spLocks noChangeArrowheads="1"/>
          </p:cNvSpPr>
          <p:nvPr/>
        </p:nvSpPr>
        <p:spPr bwMode="auto">
          <a:xfrm>
            <a:off x="457200" y="1676400"/>
            <a:ext cx="8305800" cy="3540125"/>
          </a:xfrm>
          <a:prstGeom prst="rect">
            <a:avLst/>
          </a:prstGeom>
          <a:noFill/>
          <a:ln w="9525">
            <a:noFill/>
            <a:miter lim="800000"/>
            <a:headEnd/>
            <a:tailEnd/>
          </a:ln>
        </p:spPr>
        <p:txBody>
          <a:bodyPr>
            <a:spAutoFit/>
          </a:bodyPr>
          <a:lstStyle/>
          <a:p>
            <a:r>
              <a:rPr lang="en-US" sz="3200"/>
              <a:t>It refers to the way the page is constructed.  The HTML needs to be tidy and CSS based, tags need to be closed, </a:t>
            </a:r>
          </a:p>
          <a:p>
            <a:r>
              <a:rPr lang="en-US" sz="3200"/>
              <a:t>and any scripts need to </a:t>
            </a:r>
          </a:p>
          <a:p>
            <a:r>
              <a:rPr lang="en-US" sz="3200"/>
              <a:t>be in the right place </a:t>
            </a:r>
          </a:p>
          <a:p>
            <a:r>
              <a:rPr lang="en-US" sz="3200"/>
              <a:t>(external linked file).</a:t>
            </a:r>
            <a:br>
              <a:rPr lang="en-US" sz="3200"/>
            </a:br>
            <a:endParaRPr lang="en-US" sz="3200" i="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Are there standards?</a:t>
            </a:r>
          </a:p>
        </p:txBody>
      </p:sp>
      <p:sp>
        <p:nvSpPr>
          <p:cNvPr id="13315" name="Text Box 3"/>
          <p:cNvSpPr txBox="1">
            <a:spLocks noChangeArrowheads="1"/>
          </p:cNvSpPr>
          <p:nvPr/>
        </p:nvSpPr>
        <p:spPr bwMode="auto">
          <a:xfrm>
            <a:off x="457200" y="1676400"/>
            <a:ext cx="8305800" cy="2923877"/>
          </a:xfrm>
          <a:prstGeom prst="rect">
            <a:avLst/>
          </a:prstGeom>
          <a:noFill/>
          <a:ln w="9525">
            <a:noFill/>
            <a:miter lim="800000"/>
            <a:headEnd/>
            <a:tailEnd/>
          </a:ln>
        </p:spPr>
        <p:txBody>
          <a:bodyPr>
            <a:spAutoFit/>
          </a:bodyPr>
          <a:lstStyle/>
          <a:p>
            <a:r>
              <a:rPr lang="en-US" sz="3200" dirty="0"/>
              <a:t>Yes!  Your code should be W3C validated.  You can use </a:t>
            </a:r>
            <a:r>
              <a:rPr lang="en-US" sz="3200" dirty="0">
                <a:hlinkClick r:id="rId2"/>
              </a:rPr>
              <a:t>http://validator.w3.org </a:t>
            </a:r>
            <a:r>
              <a:rPr lang="en-US" sz="3200" dirty="0"/>
              <a:t> to validate your code.</a:t>
            </a:r>
          </a:p>
          <a:p>
            <a:endParaRPr lang="en-US" sz="3200" dirty="0" smtClean="0"/>
          </a:p>
          <a:p>
            <a:r>
              <a:rPr lang="en-US" sz="2800" dirty="0" smtClean="0"/>
              <a:t>(</a:t>
            </a:r>
            <a:r>
              <a:rPr lang="en-US" sz="2800" i="1" dirty="0" smtClean="0"/>
              <a:t>Do not panic if your site generates some errors. Even Google homepage does</a:t>
            </a:r>
            <a:r>
              <a:rPr lang="en-US" sz="2800" dirty="0" smtClean="0"/>
              <a:t>)</a:t>
            </a:r>
            <a:endParaRPr lang="en-US" sz="2800" dirty="0"/>
          </a:p>
        </p:txBody>
      </p:sp>
      <p:sp>
        <p:nvSpPr>
          <p:cNvPr id="13316" name="AutoShape 2" descr="data:image/jpg;base64,/9j/4AAQSkZJRgABAQAAAQABAAD/2wCEAAkGBhAQEBUPDxMUEBUVEhUQEBISEhQYERQWHxwWFBoZHBUXHigeFxkvHRkVHzssLzM1LDgwGx4yNzwqQSYtLDUBCQoKDQwOGg8PGi4kHyQ2KzEzNDI1Mi8tNSw1LTU1NS01NTAqMCwsLCwzLDAwNTQpLzUsLSwqLSwpLDQ1MiwpLP/AABEIAGcAZwMBIgACEQEDEQH/xAAbAAEAAgMBAQAAAAAAAAAAAAAABQYBBAcDAv/EADgQAAIBAwIDBQYDBwUAAAAAAAECAwAEERIhBRNBBhQxMnEHIlFSYYEzktEjJFORk6HBY3J0grH/xAAaAQEAAwEBAQAAAAAAAAAAAAAAAwQFAgEG/8QALhEAAgECAwQJBQEAAAAAAAAAAAECAxEEElETITGhFEFSYXGBweHwFSIjQlMF/9oADAMBAAIRAxEAPwDuNKUoBSlKAUpSgFKUoBSlKAUpSgFKUoBSlKAxmmqo264osdxFbsGzMJNDbaMoAxU9ckEkf7TWhN2shS1kuikhEczW7RALzTIH5WkDOMkkEb+BrpRk+COXJIsOqmqqlH28jxOZbe5h7uE5isiMzO5ASNVjY6pDkYH1rds+PR3cEjRrIhQiORJo2R0fCsVIPUAjw23FR1m6UW2uCudwtNqxYNVNVckk9oLKl0xtxmyX94AnBBcvoVUIXJUrliSBg+7jNfd529IW6kgty62oieTnNJBIyuCdo3jyCCAN/HxrN6bU/nz9u9FnYQ7XI6xqpqrldz257vcNb3cQj0WwnMiS60LkMwiGVXLEKcfE7YrZ4B2sN00KNDyjLbyzsNeooY5eSU8ozvvmvHj6iV9nu8fY96PG9s3I6WDWahOyf4Un/Il/9qbrSpzzwUtStJZW0KUpXZyKUpQFV7eFo7YXcY1NazJdADqoysg+6M1VDhtpJbXEMN0dMLhOM3LufdWRVYOD8P2piP2FdGvb6396KV03BV0bcEHYgj0rxl4haPu7RtlWjOoZyrY1LuPA4H8qnhWyxy2IZ0s0s1ys8Htliv5bJpefHqi4ikj6dYncsNDMoAbIww+gGKtV3cxusqKwZk0rIAd1JAYA/A4IPoRUXa2HCoopII0hWOX8VADh/hnO+3T4dKzE9ha27RWxihTOrSud2JGSSd2P1NVcXLPCTWnoT0FlavqV614fw+V3t0gQ8uPQ4MRVdDOXK5O7DWur13pxa7s0eZJYTJrjjN6ypqUJ5U5m+SPHw6V6G5g5sky3Cq0kSRDbIQrrIbfzbt4fStG+toZC5F2q86JIrn3AS4XbK/ISMjrXzUYpy+69t2vHdfq+OxqNu26xK8Ut7NUa6uEjwvLkMjDPkyYz9SCxx61AXvFOEG1W8McbhNSxR7iUOTzGTAOx1HUenWrBJxCzaPlM8bIV0FW3UrjGDmqRH2EsRd6zOpt/MIiTrz8hb5Pr49PrXNOPauW6SoNfkZYPZZb311PJxKSUxQOzgQKcpI22fdOygYG/iSPhmuqCq/2JZDbtysaBPKF0+UAHGAOgqwV9JQSVNWMjFVdpUbtZegpSlTFYUpSgPnUKahUPxDjRhu4Ldk92fmBZNXldQGC6cb5GevQ1EHtx+5vciINKlybMQLJnVLrEagPp6gg+HWpFSm7NLj89DhziuJb9QrDSADJOPqaoy9v51W4Mln70MiWyLDPzDNcuQFiBKADxyT0qW4Zxua5hm51rLZtGVjZZSp1NhWOll2ZRkDPX7EVFXzUotvqV+R3TtNqxYO9x/Ov5hTvUfzr+YVU04jCZDCJYzIPGMSKZB6pnNIeIwu5iSWN3XzIsil19VByKxPqdTsGh0SOpbO9R/Ov5hWO9R/Ov5hVUtuIwyllikjkK+YI6sV9QDtWxXj/1Jr9R0SOpZoZ1fOhg2Dg6SDg7HG3gdxXpUF2UcaZhkZFw2R1HuR1O1tU5ZoqWpRkrNoUpSuzkUpSgKn7Q4H7mbiL8S2kS6j/6nDfbST9s1ULTgTWN1AsuowR268TuAFLNzo1Mb7DxOp1P2B6V0m6v0BZGSVuh0wSMh++MGvM8TQnJimJwRnu0mcHGR4eGw/lViniHCOS2pDOkpSzFD4Re2UN7IIpi1ivJuTKzloYbliVBaRvKGBOc9fHGKuVv2gt7tJu7OJliKxvIm8RY4YqrjZyBjOPDIr0jngVWRbeRVbOtRaMFbOxyAuDXw1zEkJihglRce6iWrqo3zsAuBVbFy2kZWXV58CahHI1fU55wfsdcQvHG0doyRXD3HeyGN04JLAacDD74J1EY6Vp8C7AXcF0JCYlRe8ZIYuHMgIGlCoePpnLn6Yq/85v4U/8AQk/SnOb+FP8A0JP0r5u+J3/a9/calqOpz3s52an4SzXdxoEMVu0ZWNuYzEsDlP2atGmejFvWpGX2pW/deaqnneUQHo3xLdU/v02q4NISMGGcg7EG3kwf7VUG9nNubvn8qfleY2/d5NOv1x5Pp/ivdnOo81WDv4FrDzw0Fab+aGfZT2dnubhuL3EjL7zKqjYyEgE6v9PBGB1wPhv16oPspGRHLlGjzOxUOjIcaYwMAjw29KnK36McsFuMrFV3WqOT8vAUpSpSsKUpQDFKUoBTFKUBjFZxSlAMVjFZpQClKUApSlAKUpQClKUApSlAKUpQClKUApSlAKUpQ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3317" name="AutoShape 4" descr="data:image/jpg;base64,/9j/4AAQSkZJRgABAQAAAQABAAD/2wCEAAkGBhAQEBUPDxMUEBUVEhUQEBISEhQYERQWHxwWFBoZHBUXHigeFxkvHRkVHzssLzM1LDgwGx4yNzwqQSYtLDUBCQoKDQwOGg8PGi4kHyQ2KzEzNDI1Mi8tNSw1LTU1NS01NTAqMCwsLCwzLDAwNTQpLzUsLSwqLSwpLDQ1MiwpLP/AABEIAGcAZwMBIgACEQEDEQH/xAAbAAEAAgMBAQAAAAAAAAAAAAAABQYBBAcDAv/EADgQAAIBAwIDBQYDBwUAAAAAAAECAwAEERIhBRNBBhQxMnEHIlFSYYEzktEjJFORk6HBY3J0grH/xAAaAQEAAwEBAQAAAAAAAAAAAAAAAwQFAgEG/8QALhEAAgECAwQJBQEAAAAAAAAAAAECAxEEElETITGhFEFSYXGBweHwFSIjQlMF/9oADAMBAAIRAxEAPwDuNKUoBSlKAUpSgFKUoBSlKAUpSgFKUoBSlKAxmmqo264osdxFbsGzMJNDbaMoAxU9ckEkf7TWhN2shS1kuikhEczW7RALzTIH5WkDOMkkEb+BrpRk+COXJIsOqmqqlH28jxOZbe5h7uE5isiMzO5ASNVjY6pDkYH1rds+PR3cEjRrIhQiORJo2R0fCsVIPUAjw23FR1m6UW2uCudwtNqxYNVNVckk9oLKl0xtxmyX94AnBBcvoVUIXJUrliSBg+7jNfd529IW6kgty62oieTnNJBIyuCdo3jyCCAN/HxrN6bU/nz9u9FnYQ7XI6xqpqrldz257vcNb3cQj0WwnMiS60LkMwiGVXLEKcfE7YrZ4B2sN00KNDyjLbyzsNeooY5eSU8ozvvmvHj6iV9nu8fY96PG9s3I6WDWahOyf4Un/Il/9qbrSpzzwUtStJZW0KUpXZyKUpQFV7eFo7YXcY1NazJdADqoysg+6M1VDhtpJbXEMN0dMLhOM3LufdWRVYOD8P2piP2FdGvb6396KV03BV0bcEHYgj0rxl4haPu7RtlWjOoZyrY1LuPA4H8qnhWyxy2IZ0s0s1ys8Htliv5bJpefHqi4ikj6dYncsNDMoAbIww+gGKtV3cxusqKwZk0rIAd1JAYA/A4IPoRUXa2HCoopII0hWOX8VADh/hnO+3T4dKzE9ha27RWxihTOrSud2JGSSd2P1NVcXLPCTWnoT0FlavqV614fw+V3t0gQ8uPQ4MRVdDOXK5O7DWur13pxa7s0eZJYTJrjjN6ypqUJ5U5m+SPHw6V6G5g5sky3Cq0kSRDbIQrrIbfzbt4fStG+toZC5F2q86JIrn3AS4XbK/ISMjrXzUYpy+69t2vHdfq+OxqNu26xK8Ut7NUa6uEjwvLkMjDPkyYz9SCxx61AXvFOEG1W8McbhNSxR7iUOTzGTAOx1HUenWrBJxCzaPlM8bIV0FW3UrjGDmqRH2EsRd6zOpt/MIiTrz8hb5Pr49PrXNOPauW6SoNfkZYPZZb311PJxKSUxQOzgQKcpI22fdOygYG/iSPhmuqCq/2JZDbtysaBPKF0+UAHGAOgqwV9JQSVNWMjFVdpUbtZegpSlTFYUpSgPnUKahUPxDjRhu4Ldk92fmBZNXldQGC6cb5GevQ1EHtx+5vciINKlybMQLJnVLrEagPp6gg+HWpFSm7NLj89DhziuJb9QrDSADJOPqaoy9v51W4Mln70MiWyLDPzDNcuQFiBKADxyT0qW4Zxua5hm51rLZtGVjZZSp1NhWOll2ZRkDPX7EVFXzUotvqV+R3TtNqxYO9x/Ov5hTvUfzr+YVU04jCZDCJYzIPGMSKZB6pnNIeIwu5iSWN3XzIsil19VByKxPqdTsGh0SOpbO9R/Ov5hWO9R/Ov5hVUtuIwyllikjkK+YI6sV9QDtWxXj/1Jr9R0SOpZoZ1fOhg2Dg6SDg7HG3gdxXpUF2UcaZhkZFw2R1HuR1O1tU5ZoqWpRkrNoUpSuzkUpSgKn7Q4H7mbiL8S2kS6j/6nDfbST9s1ULTgTWN1AsuowR268TuAFLNzo1Mb7DxOp1P2B6V0m6v0BZGSVuh0wSMh++MGvM8TQnJimJwRnu0mcHGR4eGw/lViniHCOS2pDOkpSzFD4Re2UN7IIpi1ivJuTKzloYbliVBaRvKGBOc9fHGKuVv2gt7tJu7OJliKxvIm8RY4YqrjZyBjOPDIr0jngVWRbeRVbOtRaMFbOxyAuDXw1zEkJihglRce6iWrqo3zsAuBVbFy2kZWXV58CahHI1fU55wfsdcQvHG0doyRXD3HeyGN04JLAacDD74J1EY6Vp8C7AXcF0JCYlRe8ZIYuHMgIGlCoePpnLn6Yq/85v4U/8AQk/SnOb+FP8A0JP0r5u+J3/a9/calqOpz3s52an4SzXdxoEMVu0ZWNuYzEsDlP2atGmejFvWpGX2pW/deaqnneUQHo3xLdU/v02q4NISMGGcg7EG3kwf7VUG9nNubvn8qfleY2/d5NOv1x5Pp/ivdnOo81WDv4FrDzw0Fab+aGfZT2dnubhuL3EjL7zKqjYyEgE6v9PBGB1wPhv16oPspGRHLlGjzOxUOjIcaYwMAjw29KnK36McsFuMrFV3WqOT8vAUpSpSsKUpQDFKUoBTFKUBjFZxSlAMVjFZpQClKUApSlAKUpQClKUApSlAKUpQClKUApSlAKUpQ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3318" name="Picture 6" descr="http://www.mrbup.com/wp-content/uploads/2009/04/validhtmlandxhtml.jpg"/>
          <p:cNvPicPr>
            <a:picLocks noChangeAspect="1" noChangeArrowheads="1"/>
          </p:cNvPicPr>
          <p:nvPr/>
        </p:nvPicPr>
        <p:blipFill>
          <a:blip r:embed="rId3" cstate="print"/>
          <a:srcRect/>
          <a:stretch>
            <a:fillRect/>
          </a:stretch>
        </p:blipFill>
        <p:spPr bwMode="auto">
          <a:xfrm>
            <a:off x="2524125" y="5140512"/>
            <a:ext cx="4095750" cy="80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872</TotalTime>
  <Words>902</Words>
  <Application>Microsoft Office PowerPoint</Application>
  <PresentationFormat>On-screen Show (4:3)</PresentationFormat>
  <Paragraphs>83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Image</vt:lpstr>
      <vt:lpstr>S.E.O.</vt:lpstr>
      <vt:lpstr>What is SEO?</vt:lpstr>
      <vt:lpstr>In English please?</vt:lpstr>
      <vt:lpstr>Why is it important?</vt:lpstr>
      <vt:lpstr>What is PageRank?</vt:lpstr>
      <vt:lpstr>How does it work?</vt:lpstr>
      <vt:lpstr>Is that it, just get more links?</vt:lpstr>
      <vt:lpstr>What do you mean by formatting?</vt:lpstr>
      <vt:lpstr>Are there standards?</vt:lpstr>
      <vt:lpstr>Is meta-data still important?</vt:lpstr>
      <vt:lpstr>What about keywords?</vt:lpstr>
      <vt:lpstr>What effect does copywriting have on SEO?</vt:lpstr>
      <vt:lpstr>So I should write for spiders?</vt:lpstr>
      <vt:lpstr>So how should I write?</vt:lpstr>
      <vt:lpstr>What is SEM?</vt:lpstr>
      <vt:lpstr>What else can I do? (I have no budget)</vt:lpstr>
      <vt:lpstr>What is Link Building?</vt:lpstr>
      <vt:lpstr>What is Social Link Building?</vt:lpstr>
      <vt:lpstr>What is Link Baiting?</vt:lpstr>
      <vt:lpstr>Wait, isn’t that black hat?</vt:lpstr>
      <vt:lpstr>SEO is part of user experience </vt:lpstr>
      <vt:lpstr>What about internal search?</vt:lpstr>
      <vt:lpstr>Flash and SEO?</vt:lpstr>
      <vt:lpstr>Blogs and SEO?</vt:lpstr>
      <vt:lpstr>Analytics and SEO?</vt:lpstr>
      <vt:lpstr>Questions?</vt:lpstr>
    </vt:vector>
  </TitlesOfParts>
  <Company>Critical Mass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dc:title>
  <dc:creator>dhamel</dc:creator>
  <cp:lastModifiedBy>hameldav</cp:lastModifiedBy>
  <cp:revision>88</cp:revision>
  <dcterms:created xsi:type="dcterms:W3CDTF">2008-06-20T13:35:27Z</dcterms:created>
  <dcterms:modified xsi:type="dcterms:W3CDTF">2012-08-29T13:25:02Z</dcterms:modified>
</cp:coreProperties>
</file>